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4"/>
  </p:notesMasterIdLst>
  <p:handoutMasterIdLst>
    <p:handoutMasterId r:id="rId35"/>
  </p:handoutMasterIdLst>
  <p:sldIdLst>
    <p:sldId id="289" r:id="rId6"/>
    <p:sldId id="257" r:id="rId7"/>
    <p:sldId id="258" r:id="rId8"/>
    <p:sldId id="259" r:id="rId9"/>
    <p:sldId id="260" r:id="rId10"/>
    <p:sldId id="261" r:id="rId11"/>
    <p:sldId id="262" r:id="rId12"/>
    <p:sldId id="263" r:id="rId13"/>
    <p:sldId id="268" r:id="rId14"/>
    <p:sldId id="290" r:id="rId15"/>
    <p:sldId id="291" r:id="rId16"/>
    <p:sldId id="292" r:id="rId17"/>
    <p:sldId id="293" r:id="rId18"/>
    <p:sldId id="294" r:id="rId19"/>
    <p:sldId id="269" r:id="rId20"/>
    <p:sldId id="270" r:id="rId21"/>
    <p:sldId id="271" r:id="rId22"/>
    <p:sldId id="272" r:id="rId23"/>
    <p:sldId id="273" r:id="rId24"/>
    <p:sldId id="274" r:id="rId25"/>
    <p:sldId id="275" r:id="rId26"/>
    <p:sldId id="276" r:id="rId27"/>
    <p:sldId id="282" r:id="rId28"/>
    <p:sldId id="283" r:id="rId29"/>
    <p:sldId id="285" r:id="rId30"/>
    <p:sldId id="287" r:id="rId31"/>
    <p:sldId id="297" r:id="rId32"/>
    <p:sldId id="295" r:id="rId3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BCFD1"/>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233" autoAdjust="0"/>
    <p:restoredTop sz="84569" autoAdjust="0"/>
  </p:normalViewPr>
  <p:slideViewPr>
    <p:cSldViewPr snapToGrid="0">
      <p:cViewPr varScale="1">
        <p:scale>
          <a:sx n="86" d="100"/>
          <a:sy n="86" d="100"/>
        </p:scale>
        <p:origin x="296" y="22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Header Placeholder 9"/>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hdr="0" ftr="0"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pPr lvl="0"/>
            <a:endParaRPr/>
          </a:p>
        </p:txBody>
      </p:sp>
      <p:sp>
        <p:nvSpPr>
          <p:cNvPr id="562" name="Shape 562"/>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Infrastructure has a Topology</a:t>
            </a:r>
          </a:p>
          <a:p>
            <a:pPr lvl="0">
              <a:defRPr sz="1800"/>
            </a:pPr>
            <a:r>
              <a:rPr sz="1600">
                <a:latin typeface="Helvetica"/>
                <a:ea typeface="Helvetica"/>
                <a:cs typeface="Helvetica"/>
                <a:sym typeface="Helvetica"/>
              </a:rPr>
              <a:t>Of course, it's easy to talk in the about the servers in our infrastructure as individual components but that's not the way things really work.  Infrastructure has a topology; the load balancers need to know which servers can respond to their requests; the application servers need to know where to send database queries and updates.  The services running on each of the nodes must be properly configured.</a:t>
            </a:r>
          </a:p>
        </p:txBody>
      </p:sp>
    </p:spTree>
    <p:extLst>
      <p:ext uri="{BB962C8B-B14F-4D97-AF65-F5344CB8AC3E}">
        <p14:creationId xmlns:p14="http://schemas.microsoft.com/office/powerpoint/2010/main" val="1237555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5849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prstGeom prst="rect">
            <a:avLst/>
          </a:prstGeom>
        </p:spPr>
        <p:txBody>
          <a:bodyPr/>
          <a:lstStyle/>
          <a:p>
            <a:pPr lvl="0"/>
            <a:endParaRPr/>
          </a:p>
        </p:txBody>
      </p:sp>
      <p:sp>
        <p:nvSpPr>
          <p:cNvPr id="750" name="Shape 750"/>
          <p:cNvSpPr>
            <a:spLocks noGrp="1"/>
          </p:cNvSpPr>
          <p:nvPr>
            <p:ph type="body" sz="quarter" idx="1"/>
          </p:nvPr>
        </p:nvSpPr>
        <p:spPr>
          <a:prstGeom prst="rect">
            <a:avLst/>
          </a:prstGeom>
        </p:spPr>
        <p:txBody>
          <a:bodyPr/>
          <a:lstStyle/>
          <a:p>
            <a:pPr lvl="0" defTabSz="558800">
              <a:defRPr sz="1800"/>
            </a:pPr>
            <a:r>
              <a:rPr sz="1600"/>
              <a:t>Chef provides a domain-specific language (DSL) that allows you to specify policy without worrying too much about the underlying semantics of how to implement that policy.  Of course, you’re a professional and will be storing this policy in a version control system.</a:t>
            </a:r>
          </a:p>
          <a:p>
            <a:pPr lvl="0" defTabSz="558800">
              <a:defRPr sz="1800"/>
            </a:pPr>
            <a:endParaRPr sz="1600"/>
          </a:p>
          <a:p>
            <a:pPr lvl="0">
              <a:defRPr sz="1800"/>
            </a:pPr>
            <a:r>
              <a:rPr sz="2200"/>
              <a:t>&lt;&lt;WIP AManly Insert slides here</a:t>
            </a:r>
          </a:p>
        </p:txBody>
      </p:sp>
    </p:spTree>
    <p:extLst>
      <p:ext uri="{BB962C8B-B14F-4D97-AF65-F5344CB8AC3E}">
        <p14:creationId xmlns:p14="http://schemas.microsoft.com/office/powerpoint/2010/main" val="557722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hape 761"/>
          <p:cNvSpPr>
            <a:spLocks noGrp="1" noRot="1" noChangeAspect="1"/>
          </p:cNvSpPr>
          <p:nvPr>
            <p:ph type="sldImg"/>
          </p:nvPr>
        </p:nvSpPr>
        <p:spPr>
          <a:prstGeom prst="rect">
            <a:avLst/>
          </a:prstGeom>
        </p:spPr>
        <p:txBody>
          <a:bodyPr/>
          <a:lstStyle/>
          <a:p>
            <a:pPr lvl="0"/>
            <a:endParaRPr/>
          </a:p>
        </p:txBody>
      </p:sp>
      <p:sp>
        <p:nvSpPr>
          <p:cNvPr id="762" name="Shape 762"/>
          <p:cNvSpPr>
            <a:spLocks noGrp="1"/>
          </p:cNvSpPr>
          <p:nvPr>
            <p:ph type="body" sz="quarter" idx="1"/>
          </p:nvPr>
        </p:nvSpPr>
        <p:spPr>
          <a:prstGeom prst="rect">
            <a:avLst/>
          </a:prstGeom>
        </p:spPr>
        <p:txBody>
          <a:bodyPr/>
          <a:lstStyle>
            <a:lvl1pPr defTabSz="558800">
              <a:defRPr sz="1600"/>
            </a:lvl1pPr>
          </a:lstStyle>
          <a:p>
            <a:pPr lvl="0">
              <a:defRPr sz="1800"/>
            </a:pPr>
            <a:r>
              <a:rPr sz="1600"/>
              <a:t>Chef provides a domain-specific language (DSL) that allows you to specify policy without worrying too much about the underlying semantics of how to implement that policy.  Of course, you’re a professional and will be storing this policy in a version control system.</a:t>
            </a:r>
          </a:p>
        </p:txBody>
      </p:sp>
    </p:spTree>
    <p:extLst>
      <p:ext uri="{BB962C8B-B14F-4D97-AF65-F5344CB8AC3E}">
        <p14:creationId xmlns:p14="http://schemas.microsoft.com/office/powerpoint/2010/main" val="711739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a:spLocks noGrp="1" noRot="1" noChangeAspect="1"/>
          </p:cNvSpPr>
          <p:nvPr>
            <p:ph type="sldImg"/>
          </p:nvPr>
        </p:nvSpPr>
        <p:spPr>
          <a:prstGeom prst="rect">
            <a:avLst/>
          </a:prstGeom>
        </p:spPr>
        <p:txBody>
          <a:bodyPr/>
          <a:lstStyle/>
          <a:p>
            <a:pPr lvl="0"/>
            <a:endParaRPr/>
          </a:p>
        </p:txBody>
      </p:sp>
      <p:sp>
        <p:nvSpPr>
          <p:cNvPr id="776" name="Shape 776"/>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This complexity manifests itself through the various items of manipulation that we have across our infrastructure. We call these items 'resources'</a:t>
            </a:r>
          </a:p>
          <a:p>
            <a:pPr lvl="0">
              <a:defRPr sz="1800"/>
            </a:pPr>
            <a:endParaRPr sz="1600">
              <a:latin typeface="Helvetica"/>
              <a:ea typeface="Helvetica"/>
              <a:cs typeface="Helvetica"/>
              <a:sym typeface="Helvetica"/>
            </a:endParaRPr>
          </a:p>
          <a:p>
            <a:pPr lvl="0">
              <a:defRPr sz="1800"/>
            </a:pPr>
            <a:r>
              <a:rPr sz="1600">
                <a:latin typeface="Helvetica"/>
                <a:ea typeface="Helvetica"/>
                <a:cs typeface="Helvetica"/>
                <a:sym typeface="Helvetica"/>
              </a:rPr>
              <a:t>In Chef, a resource is an element of an operating system that can be manipulated by code to achieve a certain task</a:t>
            </a:r>
          </a:p>
          <a:p>
            <a:pPr lvl="0">
              <a:defRPr sz="1800"/>
            </a:pPr>
            <a:endParaRPr sz="1600">
              <a:latin typeface="Helvetica"/>
              <a:ea typeface="Helvetica"/>
              <a:cs typeface="Helvetica"/>
              <a:sym typeface="Helvetica"/>
            </a:endParaRPr>
          </a:p>
          <a:p>
            <a:pPr lvl="0">
              <a:defRPr sz="1800"/>
            </a:pPr>
            <a:r>
              <a:rPr sz="2200"/>
              <a:t>&lt;&lt;WIP Include more AWS, Azure, docker, etc resources -</a:t>
            </a:r>
          </a:p>
        </p:txBody>
      </p:sp>
    </p:spTree>
    <p:extLst>
      <p:ext uri="{BB962C8B-B14F-4D97-AF65-F5344CB8AC3E}">
        <p14:creationId xmlns:p14="http://schemas.microsoft.com/office/powerpoint/2010/main" val="204879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a:spLocks noGrp="1" noRot="1" noChangeAspect="1"/>
          </p:cNvSpPr>
          <p:nvPr>
            <p:ph type="sldImg"/>
          </p:nvPr>
        </p:nvSpPr>
        <p:spPr>
          <a:prstGeom prst="rect">
            <a:avLst/>
          </a:prstGeom>
        </p:spPr>
        <p:txBody>
          <a:bodyPr/>
          <a:lstStyle/>
          <a:p>
            <a:pPr lvl="0"/>
            <a:endParaRPr/>
          </a:p>
        </p:txBody>
      </p:sp>
      <p:sp>
        <p:nvSpPr>
          <p:cNvPr id="776" name="Shape 776"/>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This complexity manifests itself through the various items of manipulation that we have across our infrastructure. We call these items 'resources'</a:t>
            </a:r>
          </a:p>
          <a:p>
            <a:pPr lvl="0">
              <a:defRPr sz="1800"/>
            </a:pPr>
            <a:endParaRPr sz="1600">
              <a:latin typeface="Helvetica"/>
              <a:ea typeface="Helvetica"/>
              <a:cs typeface="Helvetica"/>
              <a:sym typeface="Helvetica"/>
            </a:endParaRPr>
          </a:p>
          <a:p>
            <a:pPr lvl="0">
              <a:defRPr sz="1800"/>
            </a:pPr>
            <a:r>
              <a:rPr sz="1600">
                <a:latin typeface="Helvetica"/>
                <a:ea typeface="Helvetica"/>
                <a:cs typeface="Helvetica"/>
                <a:sym typeface="Helvetica"/>
              </a:rPr>
              <a:t>In Chef, a resource is an element of an operating system that can be manipulated by code to achieve a certain task</a:t>
            </a:r>
          </a:p>
          <a:p>
            <a:pPr lvl="0">
              <a:defRPr sz="1800"/>
            </a:pPr>
            <a:endParaRPr sz="1600">
              <a:latin typeface="Helvetica"/>
              <a:ea typeface="Helvetica"/>
              <a:cs typeface="Helvetica"/>
              <a:sym typeface="Helvetica"/>
            </a:endParaRPr>
          </a:p>
          <a:p>
            <a:pPr lvl="0">
              <a:defRPr sz="1800"/>
            </a:pPr>
            <a:r>
              <a:rPr sz="2200"/>
              <a:t>&lt;&lt;WIP Include more AWS, Azure, docker, etc resources -</a:t>
            </a:r>
          </a:p>
        </p:txBody>
      </p:sp>
    </p:spTree>
    <p:extLst>
      <p:ext uri="{BB962C8B-B14F-4D97-AF65-F5344CB8AC3E}">
        <p14:creationId xmlns:p14="http://schemas.microsoft.com/office/powerpoint/2010/main" val="69500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62484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5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3617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pPr lvl="0"/>
            <a:endParaRPr/>
          </a:p>
        </p:txBody>
      </p:sp>
      <p:sp>
        <p:nvSpPr>
          <p:cNvPr id="442" name="Shape 442"/>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A tale of growth… Start with a LAMP stack</a:t>
            </a:r>
          </a:p>
          <a:p>
            <a:pPr lvl="0">
              <a:defRPr sz="1800"/>
            </a:pPr>
            <a:endParaRPr sz="1600">
              <a:latin typeface="Helvetica"/>
              <a:ea typeface="Helvetica"/>
              <a:cs typeface="Helvetica"/>
              <a:sym typeface="Helvetica"/>
            </a:endParaRPr>
          </a:p>
          <a:p>
            <a:pPr lvl="0">
              <a:defRPr sz="1800"/>
            </a:pPr>
            <a:r>
              <a:rPr sz="1600">
                <a:latin typeface="Helvetica"/>
                <a:ea typeface="Helvetica"/>
                <a:cs typeface="Helvetica"/>
                <a:sym typeface="Helvetica"/>
              </a:rPr>
              <a:t>Let's look at a simple tale of a web application.  Sure, this may not be representative of your current infrastructure but it will give you a glimpse into the complexity that we have to manage every day.</a:t>
            </a:r>
          </a:p>
          <a:p>
            <a:pPr lvl="0">
              <a:defRPr sz="1800"/>
            </a:pPr>
            <a:endParaRPr sz="1600">
              <a:latin typeface="Helvetica"/>
              <a:ea typeface="Helvetica"/>
              <a:cs typeface="Helvetica"/>
              <a:sym typeface="Helvetica"/>
            </a:endParaRPr>
          </a:p>
          <a:p>
            <a:pPr lvl="0">
              <a:defRPr sz="1800"/>
            </a:pPr>
            <a:r>
              <a:rPr sz="1600">
                <a:latin typeface="Helvetica"/>
                <a:ea typeface="Helvetica"/>
                <a:cs typeface="Helvetica"/>
                <a:sym typeface="Helvetica"/>
              </a:rPr>
              <a:t>When you start developing a new application, you need to install, manipulate, and configure a bunch of those resources.  You'll need to create users, install a database, configure a web server to serve up your application, and more.</a:t>
            </a:r>
          </a:p>
        </p:txBody>
      </p:sp>
    </p:spTree>
    <p:extLst>
      <p:ext uri="{BB962C8B-B14F-4D97-AF65-F5344CB8AC3E}">
        <p14:creationId xmlns:p14="http://schemas.microsoft.com/office/powerpoint/2010/main" val="1813947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pPr lvl="0"/>
            <a:endParaRPr/>
          </a:p>
        </p:txBody>
      </p:sp>
      <p:sp>
        <p:nvSpPr>
          <p:cNvPr id="451" name="Shape 451"/>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Add a database</a:t>
            </a:r>
          </a:p>
          <a:p>
            <a:pPr lvl="0">
              <a:defRPr sz="1800"/>
            </a:pPr>
            <a:endParaRPr sz="1600">
              <a:latin typeface="Helvetica"/>
              <a:ea typeface="Helvetica"/>
              <a:cs typeface="Helvetica"/>
              <a:sym typeface="Helvetica"/>
            </a:endParaRPr>
          </a:p>
          <a:p>
            <a:pPr lvl="0">
              <a:defRPr sz="1800"/>
            </a:pPr>
            <a:r>
              <a:rPr sz="1600">
                <a:latin typeface="Helvetica"/>
                <a:ea typeface="Helvetica"/>
                <a:cs typeface="Helvetica"/>
                <a:sym typeface="Helvetica"/>
              </a:rPr>
              <a:t>But, running all of the application’s components on a single server won’t scale well.  Let’s move the database to another server.</a:t>
            </a:r>
          </a:p>
        </p:txBody>
      </p:sp>
    </p:spTree>
    <p:extLst>
      <p:ext uri="{BB962C8B-B14F-4D97-AF65-F5344CB8AC3E}">
        <p14:creationId xmlns:p14="http://schemas.microsoft.com/office/powerpoint/2010/main" val="133120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prstGeom prst="rect">
            <a:avLst/>
          </a:prstGeom>
        </p:spPr>
        <p:txBody>
          <a:bodyPr/>
          <a:lstStyle/>
          <a:p>
            <a:pPr lvl="0"/>
            <a:endParaRPr/>
          </a:p>
        </p:txBody>
      </p:sp>
      <p:sp>
        <p:nvSpPr>
          <p:cNvPr id="461" name="Shape 461"/>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Make database redundant</a:t>
            </a:r>
          </a:p>
          <a:p>
            <a:pPr lvl="0">
              <a:defRPr sz="1800"/>
            </a:pPr>
            <a:r>
              <a:rPr sz="1600">
                <a:latin typeface="Helvetica"/>
                <a:ea typeface="Helvetica"/>
                <a:cs typeface="Helvetica"/>
                <a:sym typeface="Helvetica"/>
              </a:rPr>
              <a:t>Moving the database to a separate server helps with scalability but also introduces another point of failure.  Let's add a second database server as a stand-by to the primary database.  We can now failover to the stand-by database if the primary database fails.  Doing so will allow us to keep our application running and servicing our customers.</a:t>
            </a:r>
          </a:p>
        </p:txBody>
      </p:sp>
    </p:spTree>
    <p:extLst>
      <p:ext uri="{BB962C8B-B14F-4D97-AF65-F5344CB8AC3E}">
        <p14:creationId xmlns:p14="http://schemas.microsoft.com/office/powerpoint/2010/main" val="1130759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prstGeom prst="rect">
            <a:avLst/>
          </a:prstGeom>
        </p:spPr>
        <p:txBody>
          <a:bodyPr/>
          <a:lstStyle/>
          <a:p>
            <a:pPr lvl="0"/>
            <a:endParaRPr/>
          </a:p>
        </p:txBody>
      </p:sp>
      <p:sp>
        <p:nvSpPr>
          <p:cNvPr id="472" name="Shape 472"/>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Application server redundancy</a:t>
            </a:r>
          </a:p>
          <a:p>
            <a:pPr lvl="0">
              <a:defRPr sz="1800"/>
            </a:pPr>
            <a:r>
              <a:rPr sz="1600">
                <a:latin typeface="Helvetica"/>
                <a:ea typeface="Helvetica"/>
                <a:cs typeface="Helvetica"/>
                <a:sym typeface="Helvetica"/>
              </a:rPr>
              <a:t>Now that we've addressed the redundancy of our database, let's turn back to the application server.  We need to eliminate the application server as a single point of failure so we add another.  With redundancy at both the application and database tier we are now much better equipped to handle the failure of any individual server in our infrastructure.</a:t>
            </a:r>
          </a:p>
        </p:txBody>
      </p:sp>
    </p:spTree>
    <p:extLst>
      <p:ext uri="{BB962C8B-B14F-4D97-AF65-F5344CB8AC3E}">
        <p14:creationId xmlns:p14="http://schemas.microsoft.com/office/powerpoint/2010/main" val="159062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prstGeom prst="rect">
            <a:avLst/>
          </a:prstGeom>
        </p:spPr>
        <p:txBody>
          <a:bodyPr/>
          <a:lstStyle/>
          <a:p>
            <a:pPr lvl="0"/>
            <a:endParaRPr/>
          </a:p>
        </p:txBody>
      </p:sp>
      <p:sp>
        <p:nvSpPr>
          <p:cNvPr id="486" name="Shape 486"/>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Add a load balancer</a:t>
            </a:r>
          </a:p>
          <a:p>
            <a:pPr lvl="0">
              <a:defRPr sz="1800"/>
            </a:pPr>
            <a:r>
              <a:rPr sz="1600">
                <a:latin typeface="Helvetica"/>
                <a:ea typeface="Helvetica"/>
                <a:cs typeface="Helvetica"/>
                <a:sym typeface="Helvetica"/>
              </a:rPr>
              <a:t>Our customers love our application and our business is growing.  Growing so much, in fact, that we've started to experinece some performance issues.  Introducing a load balancer will allow us to distribute the load across more applicaiton servers, improve performance, and keep our customers happy.</a:t>
            </a:r>
          </a:p>
        </p:txBody>
      </p:sp>
    </p:spTree>
    <p:extLst>
      <p:ext uri="{BB962C8B-B14F-4D97-AF65-F5344CB8AC3E}">
        <p14:creationId xmlns:p14="http://schemas.microsoft.com/office/powerpoint/2010/main" val="181464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pPr lvl="0"/>
            <a:endParaRPr/>
          </a:p>
        </p:txBody>
      </p:sp>
      <p:sp>
        <p:nvSpPr>
          <p:cNvPr id="503" name="Shape 503"/>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Webscale!</a:t>
            </a:r>
          </a:p>
          <a:p>
            <a:pPr lvl="0">
              <a:defRPr sz="1800"/>
            </a:pPr>
            <a:r>
              <a:rPr sz="1600">
                <a:latin typeface="Helvetica"/>
                <a:ea typeface="Helvetica"/>
                <a:cs typeface="Helvetica"/>
                <a:sym typeface="Helvetica"/>
              </a:rPr>
              <a:t>Failure is to be expected and we experienced an outage when the load balancer failed.  To prevent this from happening in the future, we've added another load balancer and have increased our application's capacity by adding more applicaiton servers.</a:t>
            </a:r>
          </a:p>
        </p:txBody>
      </p:sp>
    </p:spTree>
    <p:extLst>
      <p:ext uri="{BB962C8B-B14F-4D97-AF65-F5344CB8AC3E}">
        <p14:creationId xmlns:p14="http://schemas.microsoft.com/office/powerpoint/2010/main" val="15831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prstGeom prst="rect">
            <a:avLst/>
          </a:prstGeom>
        </p:spPr>
        <p:txBody>
          <a:bodyPr/>
          <a:lstStyle/>
          <a:p>
            <a:pPr lvl="0"/>
            <a:endParaRPr/>
          </a:p>
        </p:txBody>
      </p:sp>
      <p:sp>
        <p:nvSpPr>
          <p:cNvPr id="523" name="Shape 523"/>
          <p:cNvSpPr>
            <a:spLocks noGrp="1"/>
          </p:cNvSpPr>
          <p:nvPr>
            <p:ph type="body" sz="quarter" idx="1"/>
          </p:nvPr>
        </p:nvSpPr>
        <p:spPr>
          <a:prstGeom prst="rect">
            <a:avLst/>
          </a:prstGeom>
        </p:spPr>
        <p:txBody>
          <a:bodyPr/>
          <a:lstStyle/>
          <a:p>
            <a:pPr lvl="0">
              <a:defRPr sz="1800"/>
            </a:pPr>
            <a:r>
              <a:rPr sz="1600">
                <a:latin typeface="Helvetica"/>
                <a:ea typeface="Helvetica"/>
                <a:cs typeface="Helvetica"/>
                <a:sym typeface="Helvetica"/>
              </a:rPr>
              <a:t>Now we need a caching layer</a:t>
            </a:r>
          </a:p>
          <a:p>
            <a:pPr lvl="0">
              <a:defRPr sz="1800"/>
            </a:pPr>
            <a:r>
              <a:rPr sz="1600">
                <a:latin typeface="Helvetica"/>
                <a:ea typeface="Helvetica"/>
                <a:cs typeface="Helvetica"/>
                <a:sym typeface="Helvetica"/>
              </a:rPr>
              <a:t>As load continues to grow, we're searching for additional ways to improve performance on the site.  After careful analysis, we've noticed that the database is starting to respond slowly to certain queries.  A database cache is introduced to improve the effeciency of read opearations and to allow the database to and application to perform better.</a:t>
            </a:r>
          </a:p>
        </p:txBody>
      </p:sp>
    </p:spTree>
    <p:extLst>
      <p:ext uri="{BB962C8B-B14F-4D97-AF65-F5344CB8AC3E}">
        <p14:creationId xmlns:p14="http://schemas.microsoft.com/office/powerpoint/2010/main" val="6191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0" name="Shape 10"/>
          <p:cNvSpPr/>
          <p:nvPr/>
        </p:nvSpPr>
        <p:spPr>
          <a:xfrm>
            <a:off x="0" y="-127000"/>
            <a:ext cx="16319500" cy="8318500"/>
          </a:xfrm>
          <a:prstGeom prst="rect">
            <a:avLst/>
          </a:prstGeom>
          <a:solidFill>
            <a:srgbClr val="435363"/>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1" name="Shape 11"/>
          <p:cNvSpPr/>
          <p:nvPr/>
        </p:nvSpPr>
        <p:spPr>
          <a:xfrm>
            <a:off x="0" y="8032750"/>
            <a:ext cx="16319500" cy="152401"/>
          </a:xfrm>
          <a:prstGeom prst="rect">
            <a:avLst/>
          </a:prstGeom>
          <a:solidFill>
            <a:srgbClr val="F38C24"/>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12" name="droppedImage.pdf"/>
          <p:cNvPicPr/>
          <p:nvPr/>
        </p:nvPicPr>
        <p:blipFill>
          <a:blip r:embed="rId2">
            <a:extLst/>
          </a:blip>
          <a:srcRect t="63525" r="50307"/>
          <a:stretch>
            <a:fillRect/>
          </a:stretch>
        </p:blipFill>
        <p:spPr>
          <a:xfrm>
            <a:off x="10137669" y="12700"/>
            <a:ext cx="6177618" cy="3005828"/>
          </a:xfrm>
          <a:prstGeom prst="rect">
            <a:avLst/>
          </a:prstGeom>
          <a:ln w="12700">
            <a:miter lim="400000"/>
          </a:ln>
        </p:spPr>
      </p:pic>
      <p:sp>
        <p:nvSpPr>
          <p:cNvPr id="13" name="Shape 13"/>
          <p:cNvSpPr/>
          <p:nvPr/>
        </p:nvSpPr>
        <p:spPr>
          <a:xfrm>
            <a:off x="0" y="7708900"/>
            <a:ext cx="4749470" cy="355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lstStyle>
            <a:lvl1pPr algn="l">
              <a:defRPr sz="1800">
                <a:solidFill>
                  <a:srgbClr val="A1C3E5"/>
                </a:solidFill>
                <a:latin typeface="+mj-lt"/>
                <a:ea typeface="+mj-ea"/>
                <a:cs typeface="+mj-cs"/>
                <a:sym typeface="Arial"/>
              </a:defRPr>
            </a:lvl1pPr>
          </a:lstStyle>
          <a:p>
            <a:pPr lvl="0">
              <a:defRPr>
                <a:solidFill>
                  <a:srgbClr val="000000"/>
                </a:solidFill>
              </a:defRPr>
            </a:pPr>
            <a:r>
              <a:rPr>
                <a:solidFill>
                  <a:srgbClr val="A1C3E5"/>
                </a:solidFill>
              </a:rPr>
              <a:t>A Taste of Chef Workshop v1.0</a:t>
            </a:r>
          </a:p>
        </p:txBody>
      </p:sp>
      <p:pic>
        <p:nvPicPr>
          <p:cNvPr id="14" name="pasted-image.pdf"/>
          <p:cNvPicPr/>
          <p:nvPr/>
        </p:nvPicPr>
        <p:blipFill>
          <a:blip r:embed="rId3">
            <a:extLst/>
          </a:blip>
          <a:stretch>
            <a:fillRect/>
          </a:stretch>
        </p:blipFill>
        <p:spPr>
          <a:xfrm>
            <a:off x="15168582" y="8169955"/>
            <a:ext cx="917170" cy="1002488"/>
          </a:xfrm>
          <a:prstGeom prst="rect">
            <a:avLst/>
          </a:prstGeom>
          <a:ln w="12700">
            <a:miter lim="400000"/>
          </a:ln>
        </p:spPr>
      </p:pic>
      <p:sp>
        <p:nvSpPr>
          <p:cNvPr id="15" name="Shape 15"/>
          <p:cNvSpPr>
            <a:spLocks noGrp="1"/>
          </p:cNvSpPr>
          <p:nvPr>
            <p:ph type="title"/>
          </p:nvPr>
        </p:nvSpPr>
        <p:spPr>
          <a:xfrm>
            <a:off x="901700" y="1536700"/>
            <a:ext cx="13792200" cy="3086100"/>
          </a:xfrm>
          <a:prstGeom prst="rect">
            <a:avLst/>
          </a:prstGeom>
        </p:spPr>
        <p:txBody>
          <a:bodyPr>
            <a:noAutofit/>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6" name="Shape 16"/>
          <p:cNvSpPr>
            <a:spLocks noGrp="1"/>
          </p:cNvSpPr>
          <p:nvPr>
            <p:ph type="body" idx="1"/>
          </p:nvPr>
        </p:nvSpPr>
        <p:spPr>
          <a:xfrm>
            <a:off x="901700" y="4902200"/>
            <a:ext cx="13792200" cy="2857500"/>
          </a:xfrm>
          <a:prstGeom prst="rect">
            <a:avLst/>
          </a:prstGeom>
          <a:effectLst>
            <a:outerShdw blurRad="50800" dist="25400" dir="2700000" rotWithShape="0">
              <a:srgbClr val="000000">
                <a:alpha val="75000"/>
              </a:srgbClr>
            </a:outerShdw>
          </a:effectLst>
        </p:spPr>
        <p:txBody>
          <a:bodyPr lIns="38100" tIns="38100" rIns="38100" bIns="38100">
            <a:noAutofit/>
          </a:bodyPr>
          <a:lstStyle>
            <a:lvl1pPr marL="0" indent="0">
              <a:spcBef>
                <a:spcPts val="0"/>
              </a:spcBef>
              <a:buClrTx/>
              <a:buSzTx/>
              <a:buNone/>
              <a:defRPr sz="3600">
                <a:solidFill>
                  <a:srgbClr val="A1C3E5"/>
                </a:solidFill>
              </a:defRPr>
            </a:lvl1pPr>
            <a:lvl2pPr marL="0" indent="0">
              <a:spcBef>
                <a:spcPts val="0"/>
              </a:spcBef>
              <a:buClrTx/>
              <a:buSzTx/>
              <a:buNone/>
              <a:defRPr sz="3600">
                <a:solidFill>
                  <a:srgbClr val="A1C3E5"/>
                </a:solidFill>
              </a:defRPr>
            </a:lvl2pPr>
            <a:lvl3pPr marL="0" indent="0">
              <a:spcBef>
                <a:spcPts val="0"/>
              </a:spcBef>
              <a:buClrTx/>
              <a:buSzTx/>
              <a:buNone/>
              <a:defRPr sz="3600">
                <a:solidFill>
                  <a:srgbClr val="A1C3E5"/>
                </a:solidFill>
              </a:defRPr>
            </a:lvl3pPr>
            <a:lvl4pPr marL="0" indent="0">
              <a:spcBef>
                <a:spcPts val="0"/>
              </a:spcBef>
              <a:buClrTx/>
              <a:buSzTx/>
              <a:buNone/>
              <a:defRPr sz="3600">
                <a:solidFill>
                  <a:srgbClr val="A1C3E5"/>
                </a:solidFill>
              </a:defRPr>
            </a:lvl4pPr>
            <a:lvl5pPr marL="0" indent="0">
              <a:spcBef>
                <a:spcPts val="0"/>
              </a:spcBef>
              <a:buClrTx/>
              <a:buSzTx/>
              <a:buNone/>
              <a:defRPr sz="3600">
                <a:solidFill>
                  <a:srgbClr val="A1C3E5"/>
                </a:solidFill>
              </a:defRPr>
            </a:lvl5pPr>
          </a:lstStyle>
          <a:p>
            <a:pPr lvl="0">
              <a:defRPr sz="1800">
                <a:solidFill>
                  <a:srgbClr val="000000"/>
                </a:solidFill>
              </a:defRPr>
            </a:pPr>
            <a:r>
              <a:rPr sz="3600">
                <a:solidFill>
                  <a:srgbClr val="A1C3E5"/>
                </a:solidFill>
              </a:rPr>
              <a:t>Body Level One</a:t>
            </a:r>
          </a:p>
          <a:p>
            <a:pPr lvl="1">
              <a:defRPr sz="1800">
                <a:solidFill>
                  <a:srgbClr val="000000"/>
                </a:solidFill>
              </a:defRPr>
            </a:pPr>
            <a:r>
              <a:rPr sz="3600">
                <a:solidFill>
                  <a:srgbClr val="A1C3E5"/>
                </a:solidFill>
              </a:rPr>
              <a:t>Body Level Two</a:t>
            </a:r>
          </a:p>
          <a:p>
            <a:pPr lvl="2">
              <a:defRPr sz="1800">
                <a:solidFill>
                  <a:srgbClr val="000000"/>
                </a:solidFill>
              </a:defRPr>
            </a:pPr>
            <a:r>
              <a:rPr sz="3600">
                <a:solidFill>
                  <a:srgbClr val="A1C3E5"/>
                </a:solidFill>
              </a:rPr>
              <a:t>Body Level Three</a:t>
            </a:r>
          </a:p>
          <a:p>
            <a:pPr lvl="3">
              <a:defRPr sz="1800">
                <a:solidFill>
                  <a:srgbClr val="000000"/>
                </a:solidFill>
              </a:defRPr>
            </a:pPr>
            <a:r>
              <a:rPr sz="3600">
                <a:solidFill>
                  <a:srgbClr val="A1C3E5"/>
                </a:solidFill>
              </a:rPr>
              <a:t>Body Level Four</a:t>
            </a:r>
          </a:p>
          <a:p>
            <a:pPr lvl="4">
              <a:defRPr sz="1800">
                <a:solidFill>
                  <a:srgbClr val="000000"/>
                </a:solidFill>
              </a:defRPr>
            </a:pPr>
            <a:r>
              <a:rPr sz="3600">
                <a:solidFill>
                  <a:srgbClr val="A1C3E5"/>
                </a:solidFill>
              </a:rPr>
              <a:t>Body Level Five</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3931695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ullets with Image Left">
    <p:spTree>
      <p:nvGrpSpPr>
        <p:cNvPr id="1" name=""/>
        <p:cNvGrpSpPr/>
        <p:nvPr/>
      </p:nvGrpSpPr>
      <p:grpSpPr>
        <a:xfrm>
          <a:off x="0" y="0"/>
          <a:ext cx="0" cy="0"/>
          <a:chOff x="0" y="0"/>
          <a:chExt cx="0" cy="0"/>
        </a:xfrm>
      </p:grpSpPr>
      <p:sp>
        <p:nvSpPr>
          <p:cNvPr id="36" name="Shape 36"/>
          <p:cNvSpPr>
            <a:spLocks noGrp="1"/>
          </p:cNvSpPr>
          <p:nvPr>
            <p:ph sz="half" idx="3"/>
          </p:nvPr>
        </p:nvSpPr>
        <p:spPr>
          <a:xfrm>
            <a:off x="800100" y="1498600"/>
            <a:ext cx="7061200" cy="7467600"/>
          </a:xfrm>
          <a:prstGeom prst="rect">
            <a:avLst/>
          </a:prstGeom>
        </p:spPr>
        <p:txBody>
          <a:bodyPr lIns="50800" tIns="50800" rIns="50800" bIns="50800" anchor="ctr">
            <a:noAutofit/>
          </a:bodyPr>
          <a:lstStyle/>
          <a:p>
            <a:pPr marL="0" lvl="0" indent="0" algn="ctr">
              <a:spcBef>
                <a:spcPts val="0"/>
              </a:spcBef>
              <a:buClrTx/>
              <a:buSzTx/>
              <a:buNone/>
              <a:defRPr sz="3200">
                <a:latin typeface="Gill Sans"/>
                <a:ea typeface="Gill Sans"/>
                <a:cs typeface="Gill Sans"/>
                <a:sym typeface="Gill Sans"/>
              </a:defRPr>
            </a:pPr>
            <a:endParaRPr/>
          </a:p>
        </p:txBody>
      </p:sp>
      <p:sp>
        <p:nvSpPr>
          <p:cNvPr id="37" name="Shape 37"/>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8" name="Shape 38"/>
          <p:cNvSpPr>
            <a:spLocks noGrp="1"/>
          </p:cNvSpPr>
          <p:nvPr>
            <p:ph type="body" sz="half" idx="1"/>
          </p:nvPr>
        </p:nvSpPr>
        <p:spPr>
          <a:xfrm>
            <a:off x="8610600" y="1905000"/>
            <a:ext cx="6515100" cy="6731000"/>
          </a:xfrm>
          <a:prstGeom prst="rect">
            <a:avLst/>
          </a:prstGeom>
        </p:spPr>
        <p:txBody>
          <a:bodyPr/>
          <a:lstStyle>
            <a:lvl2pPr marL="792480"/>
            <a:lvl3pPr marL="1198879"/>
            <a:lvl4pPr marL="1605280"/>
            <a:lvl5pPr marL="2011679"/>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9" name="Shape 39"/>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23852526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©2016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17025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©2016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Overview of Chef</a:t>
            </a:r>
          </a:p>
        </p:txBody>
      </p:sp>
      <p:sp>
        <p:nvSpPr>
          <p:cNvPr id="3" name="Subtitle 2"/>
          <p:cNvSpPr>
            <a:spLocks noGrp="1"/>
          </p:cNvSpPr>
          <p:nvPr>
            <p:ph type="subTitle" idx="1"/>
          </p:nvPr>
        </p:nvSpPr>
        <p:spPr bwMode="auto"/>
        <p:txBody>
          <a:bodyPr/>
          <a:lstStyle/>
          <a:p>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smtClean="0">
                <a:solidFill>
                  <a:srgbClr val="7D868C"/>
                </a:solidFill>
              </a:rPr>
              <a:t>©2016 Chef Software Inc.</a:t>
            </a:r>
            <a:endParaRPr lang="en-US" sz="1600" dirty="0">
              <a:solidFill>
                <a:srgbClr val="7D868C"/>
              </a:solidFill>
            </a:endParaRP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24317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p:txBody>
          <a:bodyPr/>
          <a:lstStyle/>
          <a:p>
            <a:pPr lvl="0"/>
            <a:r>
              <a:rPr lang="en-US" smtClean="0"/>
              <a:t>Typical Sys Admin Journey</a:t>
            </a:r>
            <a:endParaRPr lang="en-US"/>
          </a:p>
        </p:txBody>
      </p:sp>
      <p:sp>
        <p:nvSpPr>
          <p:cNvPr id="435" name="Shape 435"/>
          <p:cNvSpPr>
            <a:spLocks noGrp="1"/>
          </p:cNvSpPr>
          <p:nvPr>
            <p:ph type="sldNum" sz="quarter" idx="11"/>
          </p:nvPr>
        </p:nvSpPr>
        <p:spPr/>
        <p:txBody>
          <a:bodyPr/>
          <a:lstStyle/>
          <a:p>
            <a:pPr lvl="0"/>
            <a:fld id="{86CB4B4D-7CA3-9044-876B-883B54F8677D}" type="slidenum">
              <a:rPr lang="is-IS" smtClean="0"/>
              <a:pPr lvl="0"/>
              <a:t>10</a:t>
            </a:fld>
            <a:endParaRPr lang="is-IS"/>
          </a:p>
        </p:txBody>
      </p:sp>
      <p:sp>
        <p:nvSpPr>
          <p:cNvPr id="434" name="Shape 434"/>
          <p:cNvSpPr>
            <a:spLocks noGrp="1"/>
          </p:cNvSpPr>
          <p:nvPr>
            <p:ph type="body" sz="quarter" idx="12"/>
          </p:nvPr>
        </p:nvSpPr>
        <p:spPr/>
        <p:txBody>
          <a:bodyPr/>
          <a:lstStyle/>
          <a:p>
            <a:r>
              <a:rPr lang="en-US" dirty="0"/>
              <a:t>Write some scripts (</a:t>
            </a:r>
            <a:r>
              <a:rPr lang="en-US" dirty="0" err="1">
                <a:sym typeface="Courier New"/>
              </a:rPr>
              <a:t>setup.sh</a:t>
            </a:r>
            <a:r>
              <a:rPr lang="en-US" dirty="0"/>
              <a:t>, </a:t>
            </a:r>
            <a:r>
              <a:rPr lang="en-US" dirty="0" err="1">
                <a:sym typeface="Courier New"/>
              </a:rPr>
              <a:t>fixit.sh</a:t>
            </a:r>
            <a:r>
              <a:rPr lang="en-US" dirty="0"/>
              <a:t>, etc.)</a:t>
            </a:r>
          </a:p>
          <a:p>
            <a:pPr lvl="0"/>
            <a:r>
              <a:rPr lang="en-US" dirty="0" smtClean="0"/>
              <a:t>Store notes in </a:t>
            </a:r>
            <a:r>
              <a:rPr lang="en-US" dirty="0" smtClean="0">
                <a:sym typeface="Courier New"/>
              </a:rPr>
              <a:t>~/</a:t>
            </a:r>
            <a:r>
              <a:rPr lang="en-US" dirty="0" err="1" smtClean="0">
                <a:sym typeface="Courier New"/>
              </a:rPr>
              <a:t>server.txt</a:t>
            </a:r>
            <a:endParaRPr lang="en-US" dirty="0" smtClean="0"/>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86462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p:txBody>
          <a:bodyPr/>
          <a:lstStyle/>
          <a:p>
            <a:pPr lvl="0"/>
            <a:r>
              <a:rPr lang="en-US" smtClean="0"/>
              <a:t>Typical Sys Admin Journey</a:t>
            </a:r>
            <a:endParaRPr lang="en-US"/>
          </a:p>
        </p:txBody>
      </p:sp>
      <p:sp>
        <p:nvSpPr>
          <p:cNvPr id="435" name="Shape 435"/>
          <p:cNvSpPr>
            <a:spLocks noGrp="1"/>
          </p:cNvSpPr>
          <p:nvPr>
            <p:ph type="sldNum" sz="quarter" idx="11"/>
          </p:nvPr>
        </p:nvSpPr>
        <p:spPr/>
        <p:txBody>
          <a:bodyPr/>
          <a:lstStyle/>
          <a:p>
            <a:pPr lvl="0"/>
            <a:fld id="{86CB4B4D-7CA3-9044-876B-883B54F8677D}" type="slidenum">
              <a:rPr lang="is-IS" smtClean="0"/>
              <a:pPr lvl="0"/>
              <a:t>11</a:t>
            </a:fld>
            <a:endParaRPr lang="is-IS"/>
          </a:p>
        </p:txBody>
      </p:sp>
      <p:sp>
        <p:nvSpPr>
          <p:cNvPr id="434" name="Shape 434"/>
          <p:cNvSpPr>
            <a:spLocks noGrp="1"/>
          </p:cNvSpPr>
          <p:nvPr>
            <p:ph type="body" sz="quarter" idx="12"/>
          </p:nvPr>
        </p:nvSpPr>
        <p:spPr/>
        <p:txBody>
          <a:bodyPr/>
          <a:lstStyle/>
          <a:p>
            <a:r>
              <a:rPr lang="en-US" dirty="0"/>
              <a:t>Write some scripts (</a:t>
            </a:r>
            <a:r>
              <a:rPr lang="en-US" dirty="0" err="1">
                <a:sym typeface="Courier New"/>
              </a:rPr>
              <a:t>setup.sh</a:t>
            </a:r>
            <a:r>
              <a:rPr lang="en-US" dirty="0"/>
              <a:t>, </a:t>
            </a:r>
            <a:r>
              <a:rPr lang="en-US" dirty="0" err="1">
                <a:sym typeface="Courier New"/>
              </a:rPr>
              <a:t>fixit.sh</a:t>
            </a:r>
            <a:r>
              <a:rPr lang="en-US" dirty="0"/>
              <a:t>, etc.)</a:t>
            </a:r>
          </a:p>
          <a:p>
            <a:pPr lvl="0"/>
            <a:r>
              <a:rPr lang="en-US" dirty="0" smtClean="0"/>
              <a:t>Store notes in </a:t>
            </a:r>
            <a:r>
              <a:rPr lang="en-US" dirty="0" smtClean="0">
                <a:sym typeface="Courier New"/>
              </a:rPr>
              <a:t>~/</a:t>
            </a:r>
            <a:r>
              <a:rPr lang="en-US" dirty="0" err="1" smtClean="0">
                <a:sym typeface="Courier New"/>
              </a:rPr>
              <a:t>server.txt</a:t>
            </a:r>
            <a:endParaRPr lang="en-US" dirty="0" smtClean="0"/>
          </a:p>
          <a:p>
            <a:pPr lvl="0"/>
            <a:r>
              <a:rPr lang="en-US" dirty="0" smtClean="0"/>
              <a:t>Move notes to the wiki</a:t>
            </a: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208537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p:txBody>
          <a:bodyPr/>
          <a:lstStyle/>
          <a:p>
            <a:pPr lvl="0"/>
            <a:r>
              <a:rPr lang="en-US" smtClean="0"/>
              <a:t>Typical Sys Admin Journey</a:t>
            </a:r>
            <a:endParaRPr lang="en-US"/>
          </a:p>
        </p:txBody>
      </p:sp>
      <p:sp>
        <p:nvSpPr>
          <p:cNvPr id="435" name="Shape 435"/>
          <p:cNvSpPr>
            <a:spLocks noGrp="1"/>
          </p:cNvSpPr>
          <p:nvPr>
            <p:ph type="sldNum" sz="quarter" idx="11"/>
          </p:nvPr>
        </p:nvSpPr>
        <p:spPr/>
        <p:txBody>
          <a:bodyPr/>
          <a:lstStyle/>
          <a:p>
            <a:pPr lvl="0"/>
            <a:fld id="{86CB4B4D-7CA3-9044-876B-883B54F8677D}" type="slidenum">
              <a:rPr lang="is-IS" smtClean="0"/>
              <a:pPr lvl="0"/>
              <a:t>12</a:t>
            </a:fld>
            <a:endParaRPr lang="is-IS"/>
          </a:p>
        </p:txBody>
      </p:sp>
      <p:sp>
        <p:nvSpPr>
          <p:cNvPr id="434" name="Shape 434"/>
          <p:cNvSpPr>
            <a:spLocks noGrp="1"/>
          </p:cNvSpPr>
          <p:nvPr>
            <p:ph type="body" sz="quarter" idx="12"/>
          </p:nvPr>
        </p:nvSpPr>
        <p:spPr/>
        <p:txBody>
          <a:bodyPr/>
          <a:lstStyle/>
          <a:p>
            <a:r>
              <a:rPr lang="en-US" dirty="0"/>
              <a:t>Write some scripts (</a:t>
            </a:r>
            <a:r>
              <a:rPr lang="en-US" dirty="0" err="1">
                <a:sym typeface="Courier New"/>
              </a:rPr>
              <a:t>setup.sh</a:t>
            </a:r>
            <a:r>
              <a:rPr lang="en-US" dirty="0"/>
              <a:t>, </a:t>
            </a:r>
            <a:r>
              <a:rPr lang="en-US" dirty="0" err="1">
                <a:sym typeface="Courier New"/>
              </a:rPr>
              <a:t>fixit.sh</a:t>
            </a:r>
            <a:r>
              <a:rPr lang="en-US" dirty="0"/>
              <a:t>, etc.)</a:t>
            </a:r>
          </a:p>
          <a:p>
            <a:pPr lvl="0"/>
            <a:r>
              <a:rPr lang="en-US" dirty="0" smtClean="0"/>
              <a:t>Store notes in </a:t>
            </a:r>
            <a:r>
              <a:rPr lang="en-US" dirty="0" smtClean="0">
                <a:sym typeface="Courier New"/>
              </a:rPr>
              <a:t>~/</a:t>
            </a:r>
            <a:r>
              <a:rPr lang="en-US" dirty="0" err="1" smtClean="0">
                <a:sym typeface="Courier New"/>
              </a:rPr>
              <a:t>server.txt</a:t>
            </a:r>
            <a:endParaRPr lang="en-US" dirty="0" smtClean="0"/>
          </a:p>
          <a:p>
            <a:pPr lvl="0"/>
            <a:r>
              <a:rPr lang="en-US" dirty="0" smtClean="0"/>
              <a:t>Move notes to the wiki</a:t>
            </a:r>
          </a:p>
          <a:p>
            <a:pPr lvl="0"/>
            <a:r>
              <a:rPr lang="en-US" dirty="0" smtClean="0"/>
              <a:t>Version control</a:t>
            </a: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14231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p:txBody>
          <a:bodyPr/>
          <a:lstStyle/>
          <a:p>
            <a:pPr lvl="0"/>
            <a:r>
              <a:rPr lang="en-US" smtClean="0"/>
              <a:t>Typical Sys Admin Journey</a:t>
            </a:r>
            <a:endParaRPr lang="en-US"/>
          </a:p>
        </p:txBody>
      </p:sp>
      <p:sp>
        <p:nvSpPr>
          <p:cNvPr id="435" name="Shape 435"/>
          <p:cNvSpPr>
            <a:spLocks noGrp="1"/>
          </p:cNvSpPr>
          <p:nvPr>
            <p:ph type="sldNum" sz="quarter" idx="11"/>
          </p:nvPr>
        </p:nvSpPr>
        <p:spPr/>
        <p:txBody>
          <a:bodyPr/>
          <a:lstStyle/>
          <a:p>
            <a:pPr lvl="0"/>
            <a:fld id="{86CB4B4D-7CA3-9044-876B-883B54F8677D}" type="slidenum">
              <a:rPr lang="is-IS" smtClean="0"/>
              <a:pPr lvl="0"/>
              <a:t>13</a:t>
            </a:fld>
            <a:endParaRPr lang="is-IS"/>
          </a:p>
        </p:txBody>
      </p:sp>
      <p:sp>
        <p:nvSpPr>
          <p:cNvPr id="434" name="Shape 434"/>
          <p:cNvSpPr>
            <a:spLocks noGrp="1"/>
          </p:cNvSpPr>
          <p:nvPr>
            <p:ph type="body" sz="quarter" idx="12"/>
          </p:nvPr>
        </p:nvSpPr>
        <p:spPr/>
        <p:txBody>
          <a:bodyPr/>
          <a:lstStyle/>
          <a:p>
            <a:r>
              <a:rPr lang="en-US" dirty="0"/>
              <a:t>Write some scripts (</a:t>
            </a:r>
            <a:r>
              <a:rPr lang="en-US" dirty="0" err="1">
                <a:sym typeface="Courier New"/>
              </a:rPr>
              <a:t>setup.sh</a:t>
            </a:r>
            <a:r>
              <a:rPr lang="en-US" dirty="0"/>
              <a:t>, </a:t>
            </a:r>
            <a:r>
              <a:rPr lang="en-US" dirty="0" err="1">
                <a:sym typeface="Courier New"/>
              </a:rPr>
              <a:t>fixit.sh</a:t>
            </a:r>
            <a:r>
              <a:rPr lang="en-US" dirty="0"/>
              <a:t>, etc.)</a:t>
            </a:r>
          </a:p>
          <a:p>
            <a:pPr lvl="0"/>
            <a:r>
              <a:rPr lang="en-US" dirty="0" smtClean="0"/>
              <a:t>Store notes in </a:t>
            </a:r>
            <a:r>
              <a:rPr lang="en-US" dirty="0" smtClean="0">
                <a:sym typeface="Courier New"/>
              </a:rPr>
              <a:t>~/</a:t>
            </a:r>
            <a:r>
              <a:rPr lang="en-US" dirty="0" err="1" smtClean="0">
                <a:sym typeface="Courier New"/>
              </a:rPr>
              <a:t>server.txt</a:t>
            </a:r>
            <a:endParaRPr lang="en-US" dirty="0" smtClean="0"/>
          </a:p>
          <a:p>
            <a:pPr lvl="0"/>
            <a:r>
              <a:rPr lang="en-US" dirty="0" smtClean="0"/>
              <a:t>Move notes to the wiki</a:t>
            </a:r>
          </a:p>
          <a:p>
            <a:pPr lvl="0"/>
            <a:r>
              <a:rPr lang="en-US" dirty="0" smtClean="0"/>
              <a:t>Version control</a:t>
            </a:r>
          </a:p>
          <a:p>
            <a:pPr lvl="1"/>
            <a:r>
              <a:rPr lang="en-US" dirty="0" err="1" smtClean="0">
                <a:sym typeface="Courier New"/>
              </a:rPr>
              <a:t>setup.sh.BAK</a:t>
            </a:r>
            <a:r>
              <a:rPr lang="en-US" dirty="0" smtClean="0"/>
              <a:t> </a:t>
            </a:r>
          </a:p>
          <a:p>
            <a:pPr lvl="1"/>
            <a:r>
              <a:rPr lang="en-US" dirty="0" err="1" smtClean="0">
                <a:sym typeface="Courier New"/>
              </a:rPr>
              <a:t>fixit.sh.OLD</a:t>
            </a:r>
            <a:endParaRPr lang="en-US" dirty="0" smtClean="0">
              <a:sym typeface="Courier New"/>
            </a:endParaRP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99754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p:txBody>
          <a:bodyPr/>
          <a:lstStyle/>
          <a:p>
            <a:pPr lvl="0"/>
            <a:r>
              <a:rPr lang="en-US" smtClean="0"/>
              <a:t>Typical Sys Admin Journey</a:t>
            </a:r>
            <a:endParaRPr lang="en-US"/>
          </a:p>
        </p:txBody>
      </p:sp>
      <p:sp>
        <p:nvSpPr>
          <p:cNvPr id="435" name="Shape 435"/>
          <p:cNvSpPr>
            <a:spLocks noGrp="1"/>
          </p:cNvSpPr>
          <p:nvPr>
            <p:ph type="sldNum" sz="quarter" idx="11"/>
          </p:nvPr>
        </p:nvSpPr>
        <p:spPr/>
        <p:txBody>
          <a:bodyPr/>
          <a:lstStyle/>
          <a:p>
            <a:pPr lvl="0"/>
            <a:fld id="{86CB4B4D-7CA3-9044-876B-883B54F8677D}" type="slidenum">
              <a:rPr lang="is-IS" smtClean="0"/>
              <a:pPr lvl="0"/>
              <a:t>14</a:t>
            </a:fld>
            <a:endParaRPr lang="is-IS"/>
          </a:p>
        </p:txBody>
      </p:sp>
      <p:sp>
        <p:nvSpPr>
          <p:cNvPr id="434" name="Shape 434"/>
          <p:cNvSpPr>
            <a:spLocks noGrp="1"/>
          </p:cNvSpPr>
          <p:nvPr>
            <p:ph type="body" sz="quarter" idx="12"/>
          </p:nvPr>
        </p:nvSpPr>
        <p:spPr/>
        <p:txBody>
          <a:bodyPr/>
          <a:lstStyle/>
          <a:p>
            <a:r>
              <a:rPr lang="en-US" dirty="0"/>
              <a:t>Write some scripts (</a:t>
            </a:r>
            <a:r>
              <a:rPr lang="en-US" dirty="0" err="1">
                <a:sym typeface="Courier New"/>
              </a:rPr>
              <a:t>setup.sh</a:t>
            </a:r>
            <a:r>
              <a:rPr lang="en-US" dirty="0"/>
              <a:t>, </a:t>
            </a:r>
            <a:r>
              <a:rPr lang="en-US" dirty="0" err="1">
                <a:sym typeface="Courier New"/>
              </a:rPr>
              <a:t>fixit.sh</a:t>
            </a:r>
            <a:r>
              <a:rPr lang="en-US" dirty="0"/>
              <a:t>, etc.)</a:t>
            </a:r>
          </a:p>
          <a:p>
            <a:pPr lvl="0"/>
            <a:r>
              <a:rPr lang="en-US" dirty="0" smtClean="0"/>
              <a:t>Store notes in </a:t>
            </a:r>
            <a:r>
              <a:rPr lang="en-US" dirty="0" smtClean="0">
                <a:sym typeface="Courier New"/>
              </a:rPr>
              <a:t>~/</a:t>
            </a:r>
            <a:r>
              <a:rPr lang="en-US" dirty="0" err="1" smtClean="0">
                <a:sym typeface="Courier New"/>
              </a:rPr>
              <a:t>server.txt</a:t>
            </a:r>
            <a:endParaRPr lang="en-US" dirty="0" smtClean="0"/>
          </a:p>
          <a:p>
            <a:pPr lvl="0"/>
            <a:r>
              <a:rPr lang="en-US" dirty="0" smtClean="0"/>
              <a:t>Move notes to the wiki</a:t>
            </a:r>
          </a:p>
          <a:p>
            <a:pPr lvl="0"/>
            <a:r>
              <a:rPr lang="en-US" dirty="0" smtClean="0"/>
              <a:t>Version control</a:t>
            </a:r>
          </a:p>
          <a:p>
            <a:pPr lvl="1"/>
            <a:r>
              <a:rPr lang="en-US" dirty="0" err="1" smtClean="0">
                <a:sym typeface="Courier New"/>
              </a:rPr>
              <a:t>setup.sh.BAK</a:t>
            </a:r>
            <a:r>
              <a:rPr lang="en-US" dirty="0" smtClean="0"/>
              <a:t> </a:t>
            </a:r>
          </a:p>
          <a:p>
            <a:pPr lvl="1"/>
            <a:r>
              <a:rPr lang="en-US" dirty="0" err="1" smtClean="0">
                <a:sym typeface="Courier New"/>
              </a:rPr>
              <a:t>fixit.sh.OLD</a:t>
            </a:r>
            <a:endParaRPr lang="en-US" dirty="0" smtClean="0">
              <a:sym typeface="Courier New"/>
            </a:endParaRPr>
          </a:p>
          <a:p>
            <a:pPr lvl="0"/>
            <a:r>
              <a:rPr lang="en-US" dirty="0" smtClean="0"/>
              <a:t>Golden images and snapshots</a:t>
            </a:r>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17004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p:nvPr/>
        </p:nvSpPr>
        <p:spPr>
          <a:xfrm>
            <a:off x="5334000" y="25781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38" name="Shape 438"/>
          <p:cNvSpPr/>
          <p:nvPr/>
        </p:nvSpPr>
        <p:spPr>
          <a:xfrm>
            <a:off x="6889167" y="2940050"/>
            <a:ext cx="194786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Application</a:t>
            </a:r>
          </a:p>
        </p:txBody>
      </p:sp>
      <p:sp>
        <p:nvSpPr>
          <p:cNvPr id="439" name="Shape 439"/>
          <p:cNvSpPr>
            <a:spLocks noGrp="1"/>
          </p:cNvSpPr>
          <p:nvPr>
            <p:ph type="title"/>
          </p:nvPr>
        </p:nvSpPr>
        <p:spPr/>
        <p:txBody>
          <a:bodyPr/>
          <a:lstStyle/>
          <a:p>
            <a:pPr lvl="0"/>
            <a:r>
              <a:rPr lang="en-US" smtClean="0"/>
              <a:t>Systems grow organically</a:t>
            </a:r>
            <a:endParaRPr lang="en-US"/>
          </a:p>
        </p:txBody>
      </p:sp>
      <p:sp>
        <p:nvSpPr>
          <p:cNvPr id="440" name="Shape 440"/>
          <p:cNvSpPr>
            <a:spLocks noGrp="1"/>
          </p:cNvSpPr>
          <p:nvPr>
            <p:ph type="sldNum" sz="quarter" idx="11"/>
          </p:nvPr>
        </p:nvSpPr>
        <p:spPr/>
        <p:txBody>
          <a:bodyPr/>
          <a:lstStyle/>
          <a:p>
            <a:pPr lvl="0"/>
            <a:fld id="{86CB4B4D-7CA3-9044-876B-883B54F8677D}" type="slidenum">
              <a:rPr lang="en-US" smtClean="0"/>
              <a:pPr lvl="0"/>
              <a:t>15</a:t>
            </a:fld>
            <a:endParaRPr lang="en-US"/>
          </a:p>
        </p:txBody>
      </p:sp>
      <p:sp>
        <p:nvSpPr>
          <p:cNvPr id="8" name="Text Placeholder 7"/>
          <p:cNvSpPr>
            <a:spLocks noGrp="1"/>
          </p:cNvSpPr>
          <p:nvPr>
            <p:ph type="body" sz="quarter" idx="12"/>
          </p:nvPr>
        </p:nvSpPr>
        <p:spPr/>
        <p:txBody>
          <a:bodyPr/>
          <a:lstStyle/>
          <a:p>
            <a:endParaRPr lang="en-US"/>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225461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p:nvPr/>
        </p:nvSpPr>
        <p:spPr>
          <a:xfrm>
            <a:off x="5334000" y="25781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45" name="Shape 445"/>
          <p:cNvSpPr/>
          <p:nvPr/>
        </p:nvSpPr>
        <p:spPr>
          <a:xfrm>
            <a:off x="6889167" y="2940050"/>
            <a:ext cx="194786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Application</a:t>
            </a:r>
          </a:p>
        </p:txBody>
      </p:sp>
      <p:sp>
        <p:nvSpPr>
          <p:cNvPr id="446" name="Shape 446"/>
          <p:cNvSpPr/>
          <p:nvPr/>
        </p:nvSpPr>
        <p:spPr>
          <a:xfrm>
            <a:off x="53340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47" name="Shape 447"/>
          <p:cNvSpPr/>
          <p:nvPr/>
        </p:nvSpPr>
        <p:spPr>
          <a:xfrm>
            <a:off x="6883400" y="4502150"/>
            <a:ext cx="357544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Application Database</a:t>
            </a:r>
          </a:p>
        </p:txBody>
      </p:sp>
      <p:sp>
        <p:nvSpPr>
          <p:cNvPr id="448" name="Shape 448"/>
          <p:cNvSpPr>
            <a:spLocks noGrp="1"/>
          </p:cNvSpPr>
          <p:nvPr>
            <p:ph type="title"/>
          </p:nvPr>
        </p:nvSpPr>
        <p:spPr/>
        <p:txBody>
          <a:bodyPr/>
          <a:lstStyle/>
          <a:p>
            <a:pPr lvl="0"/>
            <a:r>
              <a:rPr lang="en-US" smtClean="0"/>
              <a:t>Systems grow organically</a:t>
            </a:r>
            <a:endParaRPr lang="en-US"/>
          </a:p>
        </p:txBody>
      </p:sp>
      <p:sp>
        <p:nvSpPr>
          <p:cNvPr id="449" name="Shape 449"/>
          <p:cNvSpPr>
            <a:spLocks noGrp="1"/>
          </p:cNvSpPr>
          <p:nvPr>
            <p:ph type="sldNum" sz="quarter" idx="11"/>
          </p:nvPr>
        </p:nvSpPr>
        <p:spPr/>
        <p:txBody>
          <a:bodyPr/>
          <a:lstStyle/>
          <a:p>
            <a:pPr lvl="0"/>
            <a:fld id="{86CB4B4D-7CA3-9044-876B-883B54F8677D}" type="slidenum">
              <a:rPr lang="en-US" smtClean="0"/>
              <a:pPr lvl="0"/>
              <a:t>16</a:t>
            </a:fld>
            <a:endParaRPr lang="en-US"/>
          </a:p>
        </p:txBody>
      </p:sp>
      <p:sp>
        <p:nvSpPr>
          <p:cNvPr id="5" name="Text Placeholder 4"/>
          <p:cNvSpPr>
            <a:spLocks noGrp="1"/>
          </p:cNvSpPr>
          <p:nvPr>
            <p:ph type="body" sz="quarter" idx="12"/>
          </p:nvPr>
        </p:nvSpPr>
        <p:spPr/>
        <p:txBody>
          <a:bodyPr/>
          <a:lstStyle/>
          <a:p>
            <a:endParaRPr lang="en-US"/>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31124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p:nvPr/>
        </p:nvSpPr>
        <p:spPr>
          <a:xfrm>
            <a:off x="6680200" y="25908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54" name="Shape 454"/>
          <p:cNvSpPr/>
          <p:nvPr/>
        </p:nvSpPr>
        <p:spPr>
          <a:xfrm>
            <a:off x="8235367" y="2952750"/>
            <a:ext cx="194786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Application</a:t>
            </a:r>
          </a:p>
        </p:txBody>
      </p:sp>
      <p:sp>
        <p:nvSpPr>
          <p:cNvPr id="455" name="Shape 455"/>
          <p:cNvSpPr/>
          <p:nvPr/>
        </p:nvSpPr>
        <p:spPr>
          <a:xfrm>
            <a:off x="6680200" y="4152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56" name="Shape 456"/>
          <p:cNvSpPr/>
          <p:nvPr/>
        </p:nvSpPr>
        <p:spPr>
          <a:xfrm>
            <a:off x="8229600" y="4514850"/>
            <a:ext cx="255031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Databases</a:t>
            </a:r>
          </a:p>
        </p:txBody>
      </p:sp>
      <p:sp>
        <p:nvSpPr>
          <p:cNvPr id="457" name="Shape 457"/>
          <p:cNvSpPr/>
          <p:nvPr/>
        </p:nvSpPr>
        <p:spPr>
          <a:xfrm>
            <a:off x="5118100" y="4152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58" name="Shape 458"/>
          <p:cNvSpPr>
            <a:spLocks noGrp="1"/>
          </p:cNvSpPr>
          <p:nvPr>
            <p:ph type="title"/>
          </p:nvPr>
        </p:nvSpPr>
        <p:spPr/>
        <p:txBody>
          <a:bodyPr/>
          <a:lstStyle/>
          <a:p>
            <a:pPr lvl="0"/>
            <a:r>
              <a:rPr lang="en-US" smtClean="0"/>
              <a:t>Systems grow organically</a:t>
            </a:r>
            <a:endParaRPr lang="en-US"/>
          </a:p>
        </p:txBody>
      </p:sp>
      <p:sp>
        <p:nvSpPr>
          <p:cNvPr id="459" name="Shape 459"/>
          <p:cNvSpPr>
            <a:spLocks noGrp="1"/>
          </p:cNvSpPr>
          <p:nvPr>
            <p:ph type="sldNum" sz="quarter" idx="11"/>
          </p:nvPr>
        </p:nvSpPr>
        <p:spPr/>
        <p:txBody>
          <a:bodyPr/>
          <a:lstStyle/>
          <a:p>
            <a:pPr lvl="0"/>
            <a:fld id="{86CB4B4D-7CA3-9044-876B-883B54F8677D}" type="slidenum">
              <a:rPr lang="en-US" smtClean="0"/>
              <a:pPr lvl="0"/>
              <a:t>17</a:t>
            </a:fld>
            <a:endParaRPr lang="en-US"/>
          </a:p>
        </p:txBody>
      </p:sp>
      <p:sp>
        <p:nvSpPr>
          <p:cNvPr id="5" name="Text Placeholder 4"/>
          <p:cNvSpPr>
            <a:spLocks noGrp="1"/>
          </p:cNvSpPr>
          <p:nvPr>
            <p:ph type="body" sz="quarter" idx="12"/>
          </p:nvPr>
        </p:nvSpPr>
        <p:spPr/>
        <p:txBody>
          <a:bodyPr/>
          <a:lstStyle/>
          <a:p>
            <a:endParaRPr lang="en-US"/>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48570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6692900" y="25908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64" name="Shape 464"/>
          <p:cNvSpPr/>
          <p:nvPr/>
        </p:nvSpPr>
        <p:spPr>
          <a:xfrm>
            <a:off x="8248067" y="2952750"/>
            <a:ext cx="211494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Servers</a:t>
            </a:r>
          </a:p>
        </p:txBody>
      </p:sp>
      <p:sp>
        <p:nvSpPr>
          <p:cNvPr id="465" name="Shape 465"/>
          <p:cNvSpPr/>
          <p:nvPr/>
        </p:nvSpPr>
        <p:spPr>
          <a:xfrm>
            <a:off x="6692900" y="4152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66" name="Shape 466"/>
          <p:cNvSpPr/>
          <p:nvPr/>
        </p:nvSpPr>
        <p:spPr>
          <a:xfrm>
            <a:off x="8242300" y="4514850"/>
            <a:ext cx="255031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Databases</a:t>
            </a:r>
          </a:p>
        </p:txBody>
      </p:sp>
      <p:sp>
        <p:nvSpPr>
          <p:cNvPr id="467" name="Shape 467"/>
          <p:cNvSpPr/>
          <p:nvPr/>
        </p:nvSpPr>
        <p:spPr>
          <a:xfrm>
            <a:off x="5130800" y="4152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68" name="Shape 468"/>
          <p:cNvSpPr/>
          <p:nvPr/>
        </p:nvSpPr>
        <p:spPr>
          <a:xfrm>
            <a:off x="5130800" y="25908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69" name="Shape 469"/>
          <p:cNvSpPr>
            <a:spLocks noGrp="1"/>
          </p:cNvSpPr>
          <p:nvPr>
            <p:ph type="title"/>
          </p:nvPr>
        </p:nvSpPr>
        <p:spPr/>
        <p:txBody>
          <a:bodyPr/>
          <a:lstStyle/>
          <a:p>
            <a:pPr lvl="0"/>
            <a:r>
              <a:rPr lang="en-US" smtClean="0"/>
              <a:t>Systems grow organically</a:t>
            </a:r>
            <a:endParaRPr lang="en-US"/>
          </a:p>
        </p:txBody>
      </p:sp>
      <p:sp>
        <p:nvSpPr>
          <p:cNvPr id="470" name="Shape 470"/>
          <p:cNvSpPr>
            <a:spLocks noGrp="1"/>
          </p:cNvSpPr>
          <p:nvPr>
            <p:ph type="sldNum" sz="quarter" idx="11"/>
          </p:nvPr>
        </p:nvSpPr>
        <p:spPr/>
        <p:txBody>
          <a:bodyPr/>
          <a:lstStyle/>
          <a:p>
            <a:pPr lvl="0"/>
            <a:fld id="{86CB4B4D-7CA3-9044-876B-883B54F8677D}" type="slidenum">
              <a:rPr lang="en-US" smtClean="0"/>
              <a:pPr lvl="0"/>
              <a:t>18</a:t>
            </a:fld>
            <a:endParaRPr lang="en-US"/>
          </a:p>
        </p:txBody>
      </p:sp>
      <p:sp>
        <p:nvSpPr>
          <p:cNvPr id="5" name="Text Placeholder 4"/>
          <p:cNvSpPr>
            <a:spLocks noGrp="1"/>
          </p:cNvSpPr>
          <p:nvPr>
            <p:ph type="body" sz="quarter" idx="12"/>
          </p:nvPr>
        </p:nvSpPr>
        <p:spPr/>
        <p:txBody>
          <a:bodyPr/>
          <a:lstStyle/>
          <a:p>
            <a:endParaRPr lang="en-US"/>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12442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p:nvPr/>
        </p:nvSpPr>
        <p:spPr>
          <a:xfrm>
            <a:off x="6692900" y="26035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5" name="Shape 475"/>
          <p:cNvSpPr/>
          <p:nvPr/>
        </p:nvSpPr>
        <p:spPr>
          <a:xfrm>
            <a:off x="8248067" y="2965450"/>
            <a:ext cx="130730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LB</a:t>
            </a:r>
          </a:p>
        </p:txBody>
      </p:sp>
      <p:sp>
        <p:nvSpPr>
          <p:cNvPr id="476" name="Shape 476"/>
          <p:cNvSpPr/>
          <p:nvPr/>
        </p:nvSpPr>
        <p:spPr>
          <a:xfrm>
            <a:off x="6692900" y="41656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7" name="Shape 477"/>
          <p:cNvSpPr/>
          <p:nvPr/>
        </p:nvSpPr>
        <p:spPr>
          <a:xfrm>
            <a:off x="10007600" y="4527550"/>
            <a:ext cx="211494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Servers</a:t>
            </a:r>
          </a:p>
        </p:txBody>
      </p:sp>
      <p:sp>
        <p:nvSpPr>
          <p:cNvPr id="478" name="Shape 478"/>
          <p:cNvSpPr/>
          <p:nvPr/>
        </p:nvSpPr>
        <p:spPr>
          <a:xfrm>
            <a:off x="5130800" y="41656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9" name="Shape 479"/>
          <p:cNvSpPr/>
          <p:nvPr/>
        </p:nvSpPr>
        <p:spPr>
          <a:xfrm>
            <a:off x="8356600" y="41656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0" name="Shape 480"/>
          <p:cNvSpPr/>
          <p:nvPr/>
        </p:nvSpPr>
        <p:spPr>
          <a:xfrm>
            <a:off x="5130800" y="57404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1" name="Shape 481"/>
          <p:cNvSpPr/>
          <p:nvPr/>
        </p:nvSpPr>
        <p:spPr>
          <a:xfrm>
            <a:off x="6692900" y="57404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2" name="Shape 482"/>
          <p:cNvSpPr/>
          <p:nvPr/>
        </p:nvSpPr>
        <p:spPr>
          <a:xfrm>
            <a:off x="8242300" y="6102350"/>
            <a:ext cx="255031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Databases</a:t>
            </a:r>
          </a:p>
        </p:txBody>
      </p:sp>
      <p:sp>
        <p:nvSpPr>
          <p:cNvPr id="483" name="Shape 483"/>
          <p:cNvSpPr>
            <a:spLocks noGrp="1"/>
          </p:cNvSpPr>
          <p:nvPr>
            <p:ph type="title"/>
          </p:nvPr>
        </p:nvSpPr>
        <p:spPr/>
        <p:txBody>
          <a:bodyPr/>
          <a:lstStyle/>
          <a:p>
            <a:pPr lvl="0"/>
            <a:r>
              <a:rPr lang="en-US" smtClean="0"/>
              <a:t>Systems grow organically</a:t>
            </a:r>
            <a:endParaRPr lang="en-US"/>
          </a:p>
        </p:txBody>
      </p:sp>
      <p:sp>
        <p:nvSpPr>
          <p:cNvPr id="484" name="Shape 484"/>
          <p:cNvSpPr>
            <a:spLocks noGrp="1"/>
          </p:cNvSpPr>
          <p:nvPr>
            <p:ph type="sldNum" sz="quarter" idx="11"/>
          </p:nvPr>
        </p:nvSpPr>
        <p:spPr/>
        <p:txBody>
          <a:bodyPr/>
          <a:lstStyle/>
          <a:p>
            <a:pPr lvl="0"/>
            <a:fld id="{86CB4B4D-7CA3-9044-876B-883B54F8677D}" type="slidenum">
              <a:rPr lang="fi-FI" smtClean="0"/>
              <a:pPr lvl="0"/>
              <a:t>19</a:t>
            </a:fld>
            <a:endParaRPr lang="fi-FI"/>
          </a:p>
        </p:txBody>
      </p:sp>
      <p:sp>
        <p:nvSpPr>
          <p:cNvPr id="5" name="Text Placeholder 4"/>
          <p:cNvSpPr>
            <a:spLocks noGrp="1"/>
          </p:cNvSpPr>
          <p:nvPr>
            <p:ph type="body" sz="quarter" idx="12"/>
          </p:nvPr>
        </p:nvSpPr>
        <p:spPr/>
        <p:txBody>
          <a:bodyPr/>
          <a:lstStyle/>
          <a:p>
            <a:endParaRPr lang="en-US"/>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421256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p:cNvSpPr>
          <p:nvPr>
            <p:ph type="title"/>
          </p:nvPr>
        </p:nvSpPr>
        <p:spPr/>
        <p:txBody>
          <a:bodyPr/>
          <a:lstStyle/>
          <a:p>
            <a:pPr lvl="0"/>
            <a:r>
              <a:rPr lang="en-US" smtClean="0"/>
              <a:t>Lesson Objectives</a:t>
            </a:r>
            <a:endParaRPr lang="en-US"/>
          </a:p>
        </p:txBody>
      </p:sp>
      <p:sp>
        <p:nvSpPr>
          <p:cNvPr id="373" name="Shape 373"/>
          <p:cNvSpPr>
            <a:spLocks noGrp="1"/>
          </p:cNvSpPr>
          <p:nvPr>
            <p:ph type="sldNum" sz="quarter" idx="11"/>
          </p:nvPr>
        </p:nvSpPr>
        <p:spPr/>
        <p:txBody>
          <a:bodyPr/>
          <a:lstStyle/>
          <a:p>
            <a:pPr lvl="0"/>
            <a:fld id="{86CB4B4D-7CA3-9044-876B-883B54F8677D}" type="slidenum">
              <a:rPr lang="is-IS" smtClean="0"/>
              <a:pPr lvl="0"/>
              <a:t>2</a:t>
            </a:fld>
            <a:endParaRPr lang="is-IS"/>
          </a:p>
        </p:txBody>
      </p:sp>
      <p:sp>
        <p:nvSpPr>
          <p:cNvPr id="372" name="Shape 372"/>
          <p:cNvSpPr>
            <a:spLocks noGrp="1"/>
          </p:cNvSpPr>
          <p:nvPr>
            <p:ph type="body" sz="quarter" idx="12"/>
          </p:nvPr>
        </p:nvSpPr>
        <p:spPr/>
        <p:txBody>
          <a:bodyPr/>
          <a:lstStyle/>
          <a:p>
            <a:pPr lvl="0"/>
            <a:r>
              <a:rPr lang="en-US" dirty="0" smtClean="0"/>
              <a:t>After completing the lesson, you will be able to</a:t>
            </a:r>
          </a:p>
          <a:p>
            <a:pPr lvl="1"/>
            <a:r>
              <a:rPr lang="en-US" dirty="0" smtClean="0"/>
              <a:t>Describe how Chef thinks about Infrastructure Automation</a:t>
            </a:r>
          </a:p>
        </p:txBody>
      </p:sp>
      <p:sp>
        <p:nvSpPr>
          <p:cNvPr id="3" name="Footer Placeholder 2"/>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185440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p:nvPr/>
        </p:nvSpPr>
        <p:spPr>
          <a:xfrm>
            <a:off x="6692900" y="25781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9" name="Shape 489"/>
          <p:cNvSpPr/>
          <p:nvPr/>
        </p:nvSpPr>
        <p:spPr>
          <a:xfrm>
            <a:off x="10013367" y="2940050"/>
            <a:ext cx="1463676"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LBs</a:t>
            </a:r>
          </a:p>
        </p:txBody>
      </p:sp>
      <p:sp>
        <p:nvSpPr>
          <p:cNvPr id="490" name="Shape 490"/>
          <p:cNvSpPr/>
          <p:nvPr/>
        </p:nvSpPr>
        <p:spPr>
          <a:xfrm>
            <a:off x="66929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1" name="Shape 491"/>
          <p:cNvSpPr/>
          <p:nvPr/>
        </p:nvSpPr>
        <p:spPr>
          <a:xfrm>
            <a:off x="13233400" y="4502150"/>
            <a:ext cx="211494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Servers</a:t>
            </a:r>
          </a:p>
        </p:txBody>
      </p:sp>
      <p:sp>
        <p:nvSpPr>
          <p:cNvPr id="492" name="Shape 492"/>
          <p:cNvSpPr/>
          <p:nvPr/>
        </p:nvSpPr>
        <p:spPr>
          <a:xfrm>
            <a:off x="51308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3" name="Shape 493"/>
          <p:cNvSpPr/>
          <p:nvPr/>
        </p:nvSpPr>
        <p:spPr>
          <a:xfrm>
            <a:off x="83566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4" name="Shape 494"/>
          <p:cNvSpPr/>
          <p:nvPr/>
        </p:nvSpPr>
        <p:spPr>
          <a:xfrm>
            <a:off x="6718300" y="5803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5" name="Shape 495"/>
          <p:cNvSpPr/>
          <p:nvPr/>
        </p:nvSpPr>
        <p:spPr>
          <a:xfrm>
            <a:off x="8280400" y="5803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6" name="Shape 496"/>
          <p:cNvSpPr/>
          <p:nvPr/>
        </p:nvSpPr>
        <p:spPr>
          <a:xfrm>
            <a:off x="9829800" y="6165850"/>
            <a:ext cx="255031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Databases</a:t>
            </a:r>
          </a:p>
        </p:txBody>
      </p:sp>
      <p:sp>
        <p:nvSpPr>
          <p:cNvPr id="497" name="Shape 497"/>
          <p:cNvSpPr/>
          <p:nvPr/>
        </p:nvSpPr>
        <p:spPr>
          <a:xfrm>
            <a:off x="8356600" y="25781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8" name="Shape 498"/>
          <p:cNvSpPr/>
          <p:nvPr/>
        </p:nvSpPr>
        <p:spPr>
          <a:xfrm>
            <a:off x="100203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9" name="Shape 499"/>
          <p:cNvSpPr/>
          <p:nvPr/>
        </p:nvSpPr>
        <p:spPr>
          <a:xfrm>
            <a:off x="115824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00" name="Shape 500"/>
          <p:cNvSpPr>
            <a:spLocks noGrp="1"/>
          </p:cNvSpPr>
          <p:nvPr>
            <p:ph type="title"/>
          </p:nvPr>
        </p:nvSpPr>
        <p:spPr/>
        <p:txBody>
          <a:bodyPr/>
          <a:lstStyle/>
          <a:p>
            <a:pPr lvl="0"/>
            <a:r>
              <a:rPr lang="en-US" smtClean="0"/>
              <a:t>Systems grow organically</a:t>
            </a:r>
            <a:endParaRPr lang="en-US"/>
          </a:p>
        </p:txBody>
      </p:sp>
      <p:sp>
        <p:nvSpPr>
          <p:cNvPr id="501" name="Shape 501"/>
          <p:cNvSpPr>
            <a:spLocks noGrp="1"/>
          </p:cNvSpPr>
          <p:nvPr>
            <p:ph type="sldNum" sz="quarter" idx="11"/>
          </p:nvPr>
        </p:nvSpPr>
        <p:spPr/>
        <p:txBody>
          <a:bodyPr/>
          <a:lstStyle/>
          <a:p>
            <a:pPr lvl="0"/>
            <a:fld id="{86CB4B4D-7CA3-9044-876B-883B54F8677D}" type="slidenum">
              <a:rPr lang="en-US" smtClean="0"/>
              <a:pPr lvl="0"/>
              <a:t>20</a:t>
            </a:fld>
            <a:endParaRPr lang="en-US"/>
          </a:p>
        </p:txBody>
      </p:sp>
      <p:sp>
        <p:nvSpPr>
          <p:cNvPr id="5" name="Text Placeholder 4"/>
          <p:cNvSpPr>
            <a:spLocks noGrp="1"/>
          </p:cNvSpPr>
          <p:nvPr>
            <p:ph type="body" sz="quarter" idx="12"/>
          </p:nvPr>
        </p:nvSpPr>
        <p:spPr/>
        <p:txBody>
          <a:bodyPr/>
          <a:lstStyle/>
          <a:p>
            <a:endParaRPr lang="en-US"/>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3602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p:nvPr/>
        </p:nvSpPr>
        <p:spPr>
          <a:xfrm>
            <a:off x="6448154" y="2184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06" name="Shape 506"/>
          <p:cNvSpPr/>
          <p:nvPr/>
        </p:nvSpPr>
        <p:spPr>
          <a:xfrm>
            <a:off x="9505575" y="2456913"/>
            <a:ext cx="18415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LBs</a:t>
            </a:r>
          </a:p>
        </p:txBody>
      </p:sp>
      <p:sp>
        <p:nvSpPr>
          <p:cNvPr id="507" name="Shape 507"/>
          <p:cNvSpPr/>
          <p:nvPr/>
        </p:nvSpPr>
        <p:spPr>
          <a:xfrm>
            <a:off x="6448154"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08" name="Shape 508"/>
          <p:cNvSpPr/>
          <p:nvPr/>
        </p:nvSpPr>
        <p:spPr>
          <a:xfrm>
            <a:off x="12470517" y="3796776"/>
            <a:ext cx="2692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Servers</a:t>
            </a:r>
          </a:p>
        </p:txBody>
      </p:sp>
      <p:sp>
        <p:nvSpPr>
          <p:cNvPr id="509" name="Shape 509"/>
          <p:cNvSpPr/>
          <p:nvPr/>
        </p:nvSpPr>
        <p:spPr>
          <a:xfrm>
            <a:off x="5009802" y="3524263"/>
            <a:ext cx="1169393"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0" name="Shape 510"/>
          <p:cNvSpPr/>
          <p:nvPr/>
        </p:nvSpPr>
        <p:spPr>
          <a:xfrm>
            <a:off x="7980057"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1" name="Shape 511"/>
          <p:cNvSpPr/>
          <p:nvPr/>
        </p:nvSpPr>
        <p:spPr>
          <a:xfrm>
            <a:off x="6471542"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2" name="Shape 512"/>
          <p:cNvSpPr/>
          <p:nvPr/>
        </p:nvSpPr>
        <p:spPr>
          <a:xfrm>
            <a:off x="7909893"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3" name="Shape 513"/>
          <p:cNvSpPr/>
          <p:nvPr/>
        </p:nvSpPr>
        <p:spPr>
          <a:xfrm>
            <a:off x="9336550" y="5223784"/>
            <a:ext cx="42291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 Cache</a:t>
            </a:r>
          </a:p>
        </p:txBody>
      </p:sp>
      <p:sp>
        <p:nvSpPr>
          <p:cNvPr id="514" name="Shape 514"/>
          <p:cNvSpPr/>
          <p:nvPr/>
        </p:nvSpPr>
        <p:spPr>
          <a:xfrm>
            <a:off x="7980057" y="2184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5" name="Shape 515"/>
          <p:cNvSpPr/>
          <p:nvPr/>
        </p:nvSpPr>
        <p:spPr>
          <a:xfrm>
            <a:off x="9511960"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6" name="Shape 516"/>
          <p:cNvSpPr/>
          <p:nvPr/>
        </p:nvSpPr>
        <p:spPr>
          <a:xfrm>
            <a:off x="10950311"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7" name="Shape 517"/>
          <p:cNvSpPr/>
          <p:nvPr/>
        </p:nvSpPr>
        <p:spPr>
          <a:xfrm>
            <a:off x="6494929" y="6378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8" name="Shape 518"/>
          <p:cNvSpPr/>
          <p:nvPr/>
        </p:nvSpPr>
        <p:spPr>
          <a:xfrm>
            <a:off x="7933281" y="6378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9" name="Shape 519"/>
          <p:cNvSpPr/>
          <p:nvPr/>
        </p:nvSpPr>
        <p:spPr>
          <a:xfrm>
            <a:off x="9359938" y="6650792"/>
            <a:ext cx="4597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DBs</a:t>
            </a:r>
          </a:p>
        </p:txBody>
      </p:sp>
      <p:sp>
        <p:nvSpPr>
          <p:cNvPr id="520" name="Shape 520"/>
          <p:cNvSpPr>
            <a:spLocks noGrp="1"/>
          </p:cNvSpPr>
          <p:nvPr>
            <p:ph type="title"/>
          </p:nvPr>
        </p:nvSpPr>
        <p:spPr/>
        <p:txBody>
          <a:bodyPr/>
          <a:lstStyle/>
          <a:p>
            <a:pPr lvl="0"/>
            <a:r>
              <a:rPr lang="en-US" smtClean="0"/>
              <a:t>Systems grow organically</a:t>
            </a:r>
            <a:endParaRPr lang="en-US"/>
          </a:p>
        </p:txBody>
      </p:sp>
      <p:sp>
        <p:nvSpPr>
          <p:cNvPr id="521" name="Shape 521"/>
          <p:cNvSpPr>
            <a:spLocks noGrp="1"/>
          </p:cNvSpPr>
          <p:nvPr>
            <p:ph type="sldNum" sz="quarter" idx="11"/>
          </p:nvPr>
        </p:nvSpPr>
        <p:spPr/>
        <p:txBody>
          <a:bodyPr/>
          <a:lstStyle/>
          <a:p>
            <a:pPr lvl="0"/>
            <a:fld id="{86CB4B4D-7CA3-9044-876B-883B54F8677D}" type="slidenum">
              <a:rPr lang="is-IS" smtClean="0"/>
              <a:pPr lvl="0"/>
              <a:t>21</a:t>
            </a:fld>
            <a:endParaRPr lang="is-IS"/>
          </a:p>
        </p:txBody>
      </p:sp>
      <p:sp>
        <p:nvSpPr>
          <p:cNvPr id="5" name="Text Placeholder 4"/>
          <p:cNvSpPr>
            <a:spLocks noGrp="1"/>
          </p:cNvSpPr>
          <p:nvPr>
            <p:ph type="body" sz="quarter" idx="12"/>
          </p:nvPr>
        </p:nvSpPr>
        <p:spPr/>
        <p:txBody>
          <a:bodyPr/>
          <a:lstStyle/>
          <a:p>
            <a:endParaRPr lang="en-US"/>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83607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p:nvPr/>
        </p:nvSpPr>
        <p:spPr>
          <a:xfrm>
            <a:off x="6448154" y="2184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26" name="Shape 526"/>
          <p:cNvSpPr/>
          <p:nvPr/>
        </p:nvSpPr>
        <p:spPr>
          <a:xfrm>
            <a:off x="9505575" y="2456913"/>
            <a:ext cx="18415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LBs</a:t>
            </a:r>
          </a:p>
        </p:txBody>
      </p:sp>
      <p:sp>
        <p:nvSpPr>
          <p:cNvPr id="527" name="Shape 527"/>
          <p:cNvSpPr/>
          <p:nvPr/>
        </p:nvSpPr>
        <p:spPr>
          <a:xfrm>
            <a:off x="6448154"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28" name="Shape 528"/>
          <p:cNvSpPr/>
          <p:nvPr/>
        </p:nvSpPr>
        <p:spPr>
          <a:xfrm>
            <a:off x="12470517" y="3796776"/>
            <a:ext cx="2692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Servers</a:t>
            </a:r>
          </a:p>
        </p:txBody>
      </p:sp>
      <p:sp>
        <p:nvSpPr>
          <p:cNvPr id="529" name="Shape 529"/>
          <p:cNvSpPr/>
          <p:nvPr/>
        </p:nvSpPr>
        <p:spPr>
          <a:xfrm>
            <a:off x="5009802" y="3524263"/>
            <a:ext cx="1169393"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0" name="Shape 530"/>
          <p:cNvSpPr/>
          <p:nvPr/>
        </p:nvSpPr>
        <p:spPr>
          <a:xfrm>
            <a:off x="7980057"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1" name="Shape 531"/>
          <p:cNvSpPr/>
          <p:nvPr/>
        </p:nvSpPr>
        <p:spPr>
          <a:xfrm>
            <a:off x="6471542"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2" name="Shape 532"/>
          <p:cNvSpPr/>
          <p:nvPr/>
        </p:nvSpPr>
        <p:spPr>
          <a:xfrm>
            <a:off x="7909893"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3" name="Shape 533"/>
          <p:cNvSpPr/>
          <p:nvPr/>
        </p:nvSpPr>
        <p:spPr>
          <a:xfrm>
            <a:off x="9336550" y="5223784"/>
            <a:ext cx="42291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 Cache</a:t>
            </a:r>
          </a:p>
        </p:txBody>
      </p:sp>
      <p:sp>
        <p:nvSpPr>
          <p:cNvPr id="534" name="Shape 534"/>
          <p:cNvSpPr/>
          <p:nvPr/>
        </p:nvSpPr>
        <p:spPr>
          <a:xfrm>
            <a:off x="7980057" y="2184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5" name="Shape 535"/>
          <p:cNvSpPr/>
          <p:nvPr/>
        </p:nvSpPr>
        <p:spPr>
          <a:xfrm>
            <a:off x="9511960"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6" name="Shape 536"/>
          <p:cNvSpPr/>
          <p:nvPr/>
        </p:nvSpPr>
        <p:spPr>
          <a:xfrm>
            <a:off x="10950311"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7" name="Shape 537"/>
          <p:cNvSpPr/>
          <p:nvPr/>
        </p:nvSpPr>
        <p:spPr>
          <a:xfrm>
            <a:off x="6494929" y="6378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8" name="Shape 538"/>
          <p:cNvSpPr/>
          <p:nvPr/>
        </p:nvSpPr>
        <p:spPr>
          <a:xfrm>
            <a:off x="7933281" y="6378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9" name="Shape 539"/>
          <p:cNvSpPr/>
          <p:nvPr/>
        </p:nvSpPr>
        <p:spPr>
          <a:xfrm>
            <a:off x="9359938" y="6650792"/>
            <a:ext cx="4597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DBs</a:t>
            </a:r>
          </a:p>
        </p:txBody>
      </p:sp>
      <p:sp>
        <p:nvSpPr>
          <p:cNvPr id="540" name="Shape 540"/>
          <p:cNvSpPr/>
          <p:nvPr/>
        </p:nvSpPr>
        <p:spPr>
          <a:xfrm flipV="1">
            <a:off x="7404100" y="6946900"/>
            <a:ext cx="850901" cy="254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41" name="Shape 541"/>
          <p:cNvSpPr/>
          <p:nvPr/>
        </p:nvSpPr>
        <p:spPr>
          <a:xfrm flipH="1">
            <a:off x="5562600" y="2571291"/>
            <a:ext cx="1555031" cy="1530809"/>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42" name="Shape 542"/>
          <p:cNvSpPr/>
          <p:nvPr/>
        </p:nvSpPr>
        <p:spPr>
          <a:xfrm>
            <a:off x="7124700" y="2552700"/>
            <a:ext cx="12701" cy="14986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43" name="Shape 543"/>
          <p:cNvSpPr/>
          <p:nvPr/>
        </p:nvSpPr>
        <p:spPr>
          <a:xfrm>
            <a:off x="7124700" y="2578100"/>
            <a:ext cx="1475793" cy="1381572"/>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44" name="Shape 544"/>
          <p:cNvSpPr/>
          <p:nvPr/>
        </p:nvSpPr>
        <p:spPr>
          <a:xfrm>
            <a:off x="7132674" y="2579414"/>
            <a:ext cx="2991818" cy="143964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45" name="Shape 545"/>
          <p:cNvSpPr/>
          <p:nvPr/>
        </p:nvSpPr>
        <p:spPr>
          <a:xfrm>
            <a:off x="7115274" y="2577293"/>
            <a:ext cx="4486090" cy="1484687"/>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46" name="Shape 546"/>
          <p:cNvSpPr/>
          <p:nvPr/>
        </p:nvSpPr>
        <p:spPr>
          <a:xfrm flipH="1">
            <a:off x="5570500" y="2653158"/>
            <a:ext cx="3010558" cy="1438042"/>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47" name="Shape 547"/>
          <p:cNvSpPr/>
          <p:nvPr/>
        </p:nvSpPr>
        <p:spPr>
          <a:xfrm flipH="1">
            <a:off x="7132501" y="2646102"/>
            <a:ext cx="1462795" cy="1394644"/>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48" name="Shape 548"/>
          <p:cNvSpPr/>
          <p:nvPr/>
        </p:nvSpPr>
        <p:spPr>
          <a:xfrm>
            <a:off x="8597900" y="2628900"/>
            <a:ext cx="0" cy="134620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49" name="Shape 549"/>
          <p:cNvSpPr/>
          <p:nvPr/>
        </p:nvSpPr>
        <p:spPr>
          <a:xfrm>
            <a:off x="8596002" y="2649165"/>
            <a:ext cx="1538598" cy="1376735"/>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0" name="Shape 550"/>
          <p:cNvSpPr/>
          <p:nvPr/>
        </p:nvSpPr>
        <p:spPr>
          <a:xfrm>
            <a:off x="8586353" y="2647156"/>
            <a:ext cx="3021447" cy="1416843"/>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1" name="Shape 551"/>
          <p:cNvSpPr/>
          <p:nvPr/>
        </p:nvSpPr>
        <p:spPr>
          <a:xfrm>
            <a:off x="7124700" y="5562600"/>
            <a:ext cx="0" cy="133350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2" name="Shape 552"/>
          <p:cNvSpPr/>
          <p:nvPr/>
        </p:nvSpPr>
        <p:spPr>
          <a:xfrm flipH="1">
            <a:off x="7130975" y="5575300"/>
            <a:ext cx="1403425" cy="1306315"/>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3" name="Shape 553"/>
          <p:cNvSpPr/>
          <p:nvPr/>
        </p:nvSpPr>
        <p:spPr>
          <a:xfrm flipV="1">
            <a:off x="7429500" y="5499100"/>
            <a:ext cx="749301" cy="254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4" name="Shape 554"/>
          <p:cNvSpPr/>
          <p:nvPr/>
        </p:nvSpPr>
        <p:spPr>
          <a:xfrm flipH="1" flipV="1">
            <a:off x="5638800" y="4292600"/>
            <a:ext cx="1511300" cy="104140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5" name="Shape 555"/>
          <p:cNvSpPr/>
          <p:nvPr/>
        </p:nvSpPr>
        <p:spPr>
          <a:xfrm flipH="1" flipV="1">
            <a:off x="7150100" y="4381500"/>
            <a:ext cx="2221" cy="953542"/>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6" name="Shape 556"/>
          <p:cNvSpPr/>
          <p:nvPr/>
        </p:nvSpPr>
        <p:spPr>
          <a:xfrm flipV="1">
            <a:off x="7141852" y="4368800"/>
            <a:ext cx="1481449" cy="972704"/>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7" name="Shape 557"/>
          <p:cNvSpPr/>
          <p:nvPr/>
        </p:nvSpPr>
        <p:spPr>
          <a:xfrm flipV="1">
            <a:off x="7153845" y="4445000"/>
            <a:ext cx="3044255" cy="889695"/>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8" name="Shape 558"/>
          <p:cNvSpPr/>
          <p:nvPr/>
        </p:nvSpPr>
        <p:spPr>
          <a:xfrm flipV="1">
            <a:off x="7156797" y="4457698"/>
            <a:ext cx="4527203" cy="873574"/>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559" name="Shape 559"/>
          <p:cNvSpPr>
            <a:spLocks noGrp="1"/>
          </p:cNvSpPr>
          <p:nvPr>
            <p:ph type="title"/>
          </p:nvPr>
        </p:nvSpPr>
        <p:spPr/>
        <p:txBody>
          <a:bodyPr/>
          <a:lstStyle/>
          <a:p>
            <a:pPr lvl="0"/>
            <a:r>
              <a:rPr lang="en-US" smtClean="0"/>
              <a:t>Systems grow organically</a:t>
            </a:r>
            <a:endParaRPr lang="en-US"/>
          </a:p>
        </p:txBody>
      </p:sp>
      <p:sp>
        <p:nvSpPr>
          <p:cNvPr id="560" name="Shape 560"/>
          <p:cNvSpPr>
            <a:spLocks noGrp="1"/>
          </p:cNvSpPr>
          <p:nvPr>
            <p:ph type="sldNum" sz="quarter" idx="11"/>
          </p:nvPr>
        </p:nvSpPr>
        <p:spPr/>
        <p:txBody>
          <a:bodyPr/>
          <a:lstStyle/>
          <a:p>
            <a:pPr lvl="0"/>
            <a:fld id="{86CB4B4D-7CA3-9044-876B-883B54F8677D}" type="slidenum">
              <a:rPr lang="cs-CZ" smtClean="0"/>
              <a:pPr lvl="0"/>
              <a:t>22</a:t>
            </a:fld>
            <a:endParaRPr lang="cs-CZ"/>
          </a:p>
        </p:txBody>
      </p:sp>
      <p:sp>
        <p:nvSpPr>
          <p:cNvPr id="5" name="Text Placeholder 4"/>
          <p:cNvSpPr>
            <a:spLocks noGrp="1"/>
          </p:cNvSpPr>
          <p:nvPr>
            <p:ph type="body" sz="quarter" idx="12"/>
          </p:nvPr>
        </p:nvSpPr>
        <p:spPr/>
        <p:txBody>
          <a:bodyPr/>
          <a:lstStyle/>
          <a:p>
            <a:endParaRPr lang="en-US"/>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417532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p:cNvSpPr>
          <p:nvPr>
            <p:ph type="title"/>
          </p:nvPr>
        </p:nvSpPr>
        <p:spPr/>
        <p:txBody>
          <a:bodyPr/>
          <a:lstStyle/>
          <a:p>
            <a:pPr lvl="0"/>
            <a:r>
              <a:rPr lang="en-US" smtClean="0"/>
              <a:t>Chef Solves This Problem</a:t>
            </a:r>
            <a:endParaRPr lang="en-US"/>
          </a:p>
        </p:txBody>
      </p:sp>
      <p:sp>
        <p:nvSpPr>
          <p:cNvPr id="743" name="Shape 743"/>
          <p:cNvSpPr>
            <a:spLocks noGrp="1"/>
          </p:cNvSpPr>
          <p:nvPr>
            <p:ph type="sldNum" sz="quarter" idx="2"/>
          </p:nvPr>
        </p:nvSpPr>
        <p:spPr/>
        <p:txBody>
          <a:bodyPr/>
          <a:lstStyle/>
          <a:p>
            <a:pPr lvl="0"/>
            <a:fld id="{86CB4B4D-7CA3-9044-876B-883B54F8677D}" type="slidenum">
              <a:rPr lang="is-IS" smtClean="0"/>
              <a:pPr lvl="0"/>
              <a:t>23</a:t>
            </a:fld>
            <a:endParaRPr lang="is-IS"/>
          </a:p>
        </p:txBody>
      </p:sp>
      <p:pic>
        <p:nvPicPr>
          <p:cNvPr id="2" name="Picture 1"/>
          <p:cNvPicPr>
            <a:picLocks noChangeAspect="1"/>
          </p:cNvPicPr>
          <p:nvPr/>
        </p:nvPicPr>
        <p:blipFill>
          <a:blip r:embed="rId3"/>
          <a:stretch>
            <a:fillRect/>
          </a:stretch>
        </p:blipFill>
        <p:spPr>
          <a:xfrm>
            <a:off x="4541043" y="1332632"/>
            <a:ext cx="7072313" cy="7537206"/>
          </a:xfrm>
          <a:prstGeom prst="rect">
            <a:avLst/>
          </a:prstGeom>
        </p:spPr>
      </p:pic>
    </p:spTree>
    <p:extLst>
      <p:ext uri="{BB962C8B-B14F-4D97-AF65-F5344CB8AC3E}">
        <p14:creationId xmlns:p14="http://schemas.microsoft.com/office/powerpoint/2010/main" val="3613460294"/>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p:cNvSpPr>
          <p:nvPr>
            <p:ph type="title"/>
          </p:nvPr>
        </p:nvSpPr>
        <p:spPr/>
        <p:txBody>
          <a:bodyPr/>
          <a:lstStyle/>
          <a:p>
            <a:pPr lvl="0"/>
            <a:r>
              <a:rPr lang="en-US" smtClean="0"/>
              <a:t>The Infrastructure Code</a:t>
            </a:r>
            <a:endParaRPr lang="en-US"/>
          </a:p>
        </p:txBody>
      </p:sp>
      <p:sp>
        <p:nvSpPr>
          <p:cNvPr id="748" name="Shape 748"/>
          <p:cNvSpPr>
            <a:spLocks noGrp="1"/>
          </p:cNvSpPr>
          <p:nvPr>
            <p:ph type="sldNum" sz="quarter" idx="11"/>
          </p:nvPr>
        </p:nvSpPr>
        <p:spPr/>
        <p:txBody>
          <a:bodyPr/>
          <a:lstStyle/>
          <a:p>
            <a:pPr lvl="0"/>
            <a:fld id="{86CB4B4D-7CA3-9044-876B-883B54F8677D}" type="slidenum">
              <a:rPr lang="is-IS" smtClean="0"/>
              <a:pPr lvl="0"/>
              <a:t>24</a:t>
            </a:fld>
            <a:endParaRPr lang="is-IS"/>
          </a:p>
        </p:txBody>
      </p:sp>
      <p:sp>
        <p:nvSpPr>
          <p:cNvPr id="747" name="Shape 747"/>
          <p:cNvSpPr>
            <a:spLocks noGrp="1"/>
          </p:cNvSpPr>
          <p:nvPr>
            <p:ph type="body" sz="quarter" idx="12"/>
          </p:nvPr>
        </p:nvSpPr>
        <p:spPr/>
        <p:txBody>
          <a:bodyPr/>
          <a:lstStyle/>
          <a:p>
            <a:pPr lvl="0"/>
            <a:r>
              <a:rPr lang="en-US" smtClean="0"/>
              <a:t>Chef provides consistent DSL that is platform agnostic to manage any configuration component</a:t>
            </a:r>
          </a:p>
          <a:p>
            <a:pPr lvl="1"/>
            <a:r>
              <a:rPr lang="en-US" smtClean="0"/>
              <a:t>packages</a:t>
            </a:r>
          </a:p>
          <a:p>
            <a:pPr lvl="1"/>
            <a:r>
              <a:rPr lang="en-US" smtClean="0"/>
              <a:t>files</a:t>
            </a:r>
          </a:p>
          <a:p>
            <a:pPr lvl="1"/>
            <a:r>
              <a:rPr lang="en-US" smtClean="0"/>
              <a:t>users</a:t>
            </a:r>
          </a:p>
          <a:p>
            <a:pPr lvl="1"/>
            <a:r>
              <a:rPr lang="en-US" smtClean="0"/>
              <a:t>…</a:t>
            </a:r>
          </a:p>
          <a:p>
            <a:pPr lvl="0"/>
            <a:endParaRPr lang="en-US" smtClean="0"/>
          </a:p>
          <a:p>
            <a:pPr lvl="0"/>
            <a:r>
              <a:rPr lang="en-US" smtClean="0"/>
              <a:t>Complex implementation code abstracted out</a:t>
            </a:r>
            <a:endParaRPr lang="en-US"/>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28055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p:cNvSpPr>
          <p:nvPr>
            <p:ph type="title"/>
          </p:nvPr>
        </p:nvSpPr>
        <p:spPr/>
        <p:txBody>
          <a:bodyPr vert="horz" wrap="square" lIns="0" tIns="0" rIns="0" bIns="0" rtlCol="0" anchor="t" anchorCtr="0">
            <a:normAutofit/>
          </a:bodyPr>
          <a:lstStyle/>
          <a:p>
            <a:r>
              <a:rPr lang="en-US" dirty="0"/>
              <a:t>Treat Infrastructure like any code base</a:t>
            </a:r>
          </a:p>
        </p:txBody>
      </p:sp>
      <p:sp>
        <p:nvSpPr>
          <p:cNvPr id="760" name="Shape 760"/>
          <p:cNvSpPr>
            <a:spLocks noGrp="1"/>
          </p:cNvSpPr>
          <p:nvPr>
            <p:ph type="sldNum" sz="quarter" idx="11"/>
          </p:nvPr>
        </p:nvSpPr>
        <p:spPr/>
        <p:txBody>
          <a:bodyPr/>
          <a:lstStyle/>
          <a:p>
            <a:pPr lvl="0"/>
            <a:fld id="{86CB4B4D-7CA3-9044-876B-883B54F8677D}" type="slidenum">
              <a:rPr lang="en-US" smtClean="0"/>
              <a:pPr lvl="0"/>
              <a:t>25</a:t>
            </a:fld>
            <a:endParaRPr lang="en-US"/>
          </a:p>
        </p:txBody>
      </p:sp>
      <p:sp>
        <p:nvSpPr>
          <p:cNvPr id="759" name="Shape 759"/>
          <p:cNvSpPr>
            <a:spLocks noGrp="1"/>
          </p:cNvSpPr>
          <p:nvPr>
            <p:ph type="body" sz="quarter" idx="12"/>
          </p:nvPr>
        </p:nvSpPr>
        <p:spPr/>
        <p:txBody>
          <a:bodyPr/>
          <a:lstStyle/>
          <a:p>
            <a:pPr lvl="0"/>
            <a:r>
              <a:rPr lang="en-US" dirty="0" smtClean="0"/>
              <a:t>Infrastructure configuration files are stored in version control, e.g. </a:t>
            </a:r>
            <a:r>
              <a:rPr lang="en-US" dirty="0" err="1" smtClean="0"/>
              <a:t>GitHub</a:t>
            </a:r>
            <a:endParaRPr lang="en-US" dirty="0" smtClean="0"/>
          </a:p>
          <a:p>
            <a:pPr lvl="0"/>
            <a:endParaRPr lang="en-US" dirty="0" smtClean="0"/>
          </a:p>
          <a:p>
            <a:pPr lvl="0"/>
            <a:r>
              <a:rPr lang="en-US" dirty="0" smtClean="0"/>
              <a:t>Infrastructure becomes as testable &amp; repeatable as the application code you're delivering</a:t>
            </a:r>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12525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p:cNvSpPr>
          <p:nvPr>
            <p:ph type="title"/>
          </p:nvPr>
        </p:nvSpPr>
        <p:spPr/>
        <p:txBody>
          <a:bodyPr vert="horz" wrap="square" lIns="0" tIns="0" rIns="0" bIns="0" rtlCol="0" anchor="t" anchorCtr="0">
            <a:normAutofit/>
          </a:bodyPr>
          <a:lstStyle/>
          <a:p>
            <a:r>
              <a:rPr lang="en-US" smtClean="0"/>
              <a:t>Items of Manipulation (Resources)</a:t>
            </a:r>
            <a:endParaRPr lang="en-US" dirty="0"/>
          </a:p>
        </p:txBody>
      </p:sp>
      <p:sp>
        <p:nvSpPr>
          <p:cNvPr id="774" name="Shape 774"/>
          <p:cNvSpPr>
            <a:spLocks noGrp="1"/>
          </p:cNvSpPr>
          <p:nvPr>
            <p:ph type="sldNum" sz="quarter" idx="11"/>
          </p:nvPr>
        </p:nvSpPr>
        <p:spPr/>
        <p:txBody>
          <a:bodyPr/>
          <a:lstStyle/>
          <a:p>
            <a:pPr lvl="0"/>
            <a:fld id="{86CB4B4D-7CA3-9044-876B-883B54F8677D}" type="slidenum">
              <a:rPr lang="is-IS" smtClean="0"/>
              <a:pPr lvl="0"/>
              <a:t>26</a:t>
            </a:fld>
            <a:endParaRPr lang="is-IS"/>
          </a:p>
        </p:txBody>
      </p:sp>
      <p:sp>
        <p:nvSpPr>
          <p:cNvPr id="772" name="Shape 772"/>
          <p:cNvSpPr>
            <a:spLocks noGrp="1"/>
          </p:cNvSpPr>
          <p:nvPr>
            <p:ph type="body" sz="quarter" idx="12"/>
          </p:nvPr>
        </p:nvSpPr>
        <p:spPr>
          <a:xfrm>
            <a:off x="677333" y="1856198"/>
            <a:ext cx="7319185" cy="5345953"/>
          </a:xfrm>
          <a:ln w="12700">
            <a:miter lim="400000"/>
          </a:ln>
        </p:spPr>
        <p:txBody>
          <a:bodyPr lIns="0" tIns="0" rIns="0" bIns="0">
            <a:normAutofit lnSpcReduction="10000"/>
          </a:bodyPr>
          <a:lstStyle/>
          <a:p>
            <a:pPr marL="381000" indent="-381000">
              <a:spcBef>
                <a:spcPts val="1200"/>
              </a:spcBef>
              <a:buClr>
                <a:srgbClr val="F38C24"/>
              </a:buClr>
              <a:buSzPct val="100000"/>
              <a:buChar char="•"/>
            </a:pPr>
            <a:r>
              <a:rPr lang="en-US" sz="4800">
                <a:solidFill>
                  <a:schemeClr val="tx1"/>
                </a:solidFill>
                <a:latin typeface="+mj-lt"/>
                <a:ea typeface="+mj-ea"/>
                <a:cs typeface="+mj-cs"/>
              </a:rPr>
              <a:t>Networking</a:t>
            </a:r>
          </a:p>
          <a:p>
            <a:pPr marL="381000" indent="-381000">
              <a:spcBef>
                <a:spcPts val="1200"/>
              </a:spcBef>
              <a:buClr>
                <a:srgbClr val="F38C24"/>
              </a:buClr>
              <a:buSzPct val="100000"/>
              <a:buChar char="•"/>
            </a:pPr>
            <a:r>
              <a:rPr lang="en-US" sz="4800" dirty="0">
                <a:solidFill>
                  <a:schemeClr val="tx1"/>
                </a:solidFill>
                <a:latin typeface="+mj-lt"/>
                <a:ea typeface="+mj-ea"/>
                <a:cs typeface="+mj-cs"/>
              </a:rPr>
              <a:t>Files</a:t>
            </a:r>
          </a:p>
          <a:p>
            <a:pPr marL="381000" indent="-381000">
              <a:spcBef>
                <a:spcPts val="1200"/>
              </a:spcBef>
              <a:buClr>
                <a:srgbClr val="F38C24"/>
              </a:buClr>
              <a:buSzPct val="100000"/>
              <a:buChar char="•"/>
            </a:pPr>
            <a:r>
              <a:rPr lang="en-US" sz="4800" dirty="0">
                <a:solidFill>
                  <a:schemeClr val="tx1"/>
                </a:solidFill>
                <a:latin typeface="+mj-lt"/>
                <a:ea typeface="+mj-ea"/>
                <a:cs typeface="+mj-cs"/>
              </a:rPr>
              <a:t>Directories</a:t>
            </a:r>
          </a:p>
          <a:p>
            <a:pPr marL="381000" indent="-381000">
              <a:spcBef>
                <a:spcPts val="1200"/>
              </a:spcBef>
              <a:buClr>
                <a:srgbClr val="F38C24"/>
              </a:buClr>
              <a:buSzPct val="100000"/>
              <a:buChar char="•"/>
            </a:pPr>
            <a:r>
              <a:rPr lang="en-US" sz="4800" dirty="0" err="1">
                <a:solidFill>
                  <a:schemeClr val="tx1"/>
                </a:solidFill>
                <a:latin typeface="+mj-lt"/>
                <a:ea typeface="+mj-ea"/>
                <a:cs typeface="+mj-cs"/>
              </a:rPr>
              <a:t>Symlinks</a:t>
            </a:r>
            <a:endParaRPr lang="en-US" sz="4800" dirty="0">
              <a:solidFill>
                <a:schemeClr val="tx1"/>
              </a:solidFill>
              <a:latin typeface="+mj-lt"/>
              <a:ea typeface="+mj-ea"/>
              <a:cs typeface="+mj-cs"/>
            </a:endParaRPr>
          </a:p>
          <a:p>
            <a:pPr marL="381000" indent="-381000">
              <a:spcBef>
                <a:spcPts val="1200"/>
              </a:spcBef>
              <a:buClr>
                <a:srgbClr val="F38C24"/>
              </a:buClr>
              <a:buSzPct val="100000"/>
              <a:buChar char="•"/>
            </a:pPr>
            <a:r>
              <a:rPr lang="en-US" sz="4800" dirty="0">
                <a:solidFill>
                  <a:schemeClr val="tx1"/>
                </a:solidFill>
                <a:latin typeface="+mj-lt"/>
                <a:ea typeface="+mj-ea"/>
                <a:cs typeface="+mj-cs"/>
              </a:rPr>
              <a:t>Mounts</a:t>
            </a:r>
          </a:p>
          <a:p>
            <a:pPr marL="381000" indent="-381000">
              <a:spcBef>
                <a:spcPts val="1200"/>
              </a:spcBef>
              <a:buClr>
                <a:srgbClr val="F38C24"/>
              </a:buClr>
              <a:buSzPct val="100000"/>
              <a:buChar char="•"/>
            </a:pPr>
            <a:r>
              <a:rPr lang="en-US" sz="4800" dirty="0">
                <a:solidFill>
                  <a:schemeClr val="tx1"/>
                </a:solidFill>
                <a:latin typeface="+mj-lt"/>
                <a:ea typeface="+mj-ea"/>
                <a:cs typeface="+mj-cs"/>
              </a:rPr>
              <a:t>Registry Keys</a:t>
            </a:r>
            <a:endParaRPr lang="en-US" sz="4800" dirty="0">
              <a:solidFill>
                <a:schemeClr val="tx1"/>
              </a:solidFill>
              <a:latin typeface="+mj-lt"/>
              <a:ea typeface="+mj-ea"/>
              <a:cs typeface="+mj-cs"/>
            </a:endParaRPr>
          </a:p>
        </p:txBody>
      </p:sp>
      <p:sp>
        <p:nvSpPr>
          <p:cNvPr id="773" name="Shape 773"/>
          <p:cNvSpPr/>
          <p:nvPr/>
        </p:nvSpPr>
        <p:spPr>
          <a:xfrm>
            <a:off x="8126645" y="1905000"/>
            <a:ext cx="6515100" cy="53594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4800" dirty="0">
                <a:latin typeface="+mj-lt"/>
                <a:ea typeface="+mj-ea"/>
                <a:cs typeface="+mj-cs"/>
                <a:sym typeface="Arial"/>
              </a:rPr>
              <a:t>Powershell Scripts</a:t>
            </a:r>
          </a:p>
          <a:p>
            <a:pPr marL="381000" lvl="0" indent="-381000" algn="l">
              <a:spcBef>
                <a:spcPts val="1200"/>
              </a:spcBef>
              <a:buClr>
                <a:srgbClr val="F38C24"/>
              </a:buClr>
              <a:buSzPct val="100000"/>
              <a:buChar char="•"/>
              <a:defRPr sz="1800"/>
            </a:pPr>
            <a:r>
              <a:rPr sz="4800" dirty="0">
                <a:latin typeface="+mj-lt"/>
                <a:ea typeface="+mj-ea"/>
                <a:cs typeface="+mj-cs"/>
                <a:sym typeface="Arial"/>
              </a:rPr>
              <a:t>Users</a:t>
            </a:r>
          </a:p>
          <a:p>
            <a:pPr marL="381000" lvl="0" indent="-381000" algn="l">
              <a:spcBef>
                <a:spcPts val="1200"/>
              </a:spcBef>
              <a:buClr>
                <a:srgbClr val="F38C24"/>
              </a:buClr>
              <a:buSzPct val="100000"/>
              <a:buChar char="•"/>
              <a:defRPr sz="1800"/>
            </a:pPr>
            <a:r>
              <a:rPr sz="4800" dirty="0">
                <a:latin typeface="+mj-lt"/>
                <a:ea typeface="+mj-ea"/>
                <a:cs typeface="+mj-cs"/>
                <a:sym typeface="Arial"/>
              </a:rPr>
              <a:t>Groups</a:t>
            </a:r>
          </a:p>
          <a:p>
            <a:pPr marL="381000" lvl="0" indent="-381000" algn="l">
              <a:spcBef>
                <a:spcPts val="1200"/>
              </a:spcBef>
              <a:buClr>
                <a:srgbClr val="F38C24"/>
              </a:buClr>
              <a:buSzPct val="100000"/>
              <a:buChar char="•"/>
              <a:defRPr sz="1800"/>
            </a:pPr>
            <a:r>
              <a:rPr sz="4800" dirty="0">
                <a:latin typeface="+mj-lt"/>
                <a:ea typeface="+mj-ea"/>
                <a:cs typeface="+mj-cs"/>
                <a:sym typeface="Arial"/>
              </a:rPr>
              <a:t>Packages</a:t>
            </a:r>
          </a:p>
          <a:p>
            <a:pPr marL="381000" lvl="0" indent="-381000" algn="l">
              <a:spcBef>
                <a:spcPts val="1200"/>
              </a:spcBef>
              <a:buClr>
                <a:srgbClr val="F38C24"/>
              </a:buClr>
              <a:buSzPct val="100000"/>
              <a:buChar char="•"/>
              <a:defRPr sz="1800"/>
            </a:pPr>
            <a:r>
              <a:rPr sz="4800" dirty="0">
                <a:latin typeface="+mj-lt"/>
                <a:ea typeface="+mj-ea"/>
                <a:cs typeface="+mj-cs"/>
                <a:sym typeface="Arial"/>
              </a:rPr>
              <a:t>Services</a:t>
            </a:r>
          </a:p>
          <a:p>
            <a:pPr marL="381000" lvl="0" indent="-381000" algn="l">
              <a:spcBef>
                <a:spcPts val="1200"/>
              </a:spcBef>
              <a:buClr>
                <a:srgbClr val="F38C24"/>
              </a:buClr>
              <a:buSzPct val="100000"/>
              <a:buChar char="•"/>
              <a:defRPr sz="1800"/>
            </a:pPr>
            <a:r>
              <a:rPr sz="4800" dirty="0">
                <a:latin typeface="+mj-lt"/>
                <a:ea typeface="+mj-ea"/>
                <a:cs typeface="+mj-cs"/>
                <a:sym typeface="Arial"/>
              </a:rPr>
              <a:t>Filesystems</a:t>
            </a:r>
          </a:p>
        </p:txBody>
      </p:sp>
      <p:sp>
        <p:nvSpPr>
          <p:cNvPr id="10" name="Footer Placeholder 9"/>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77259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p:cNvSpPr>
          <p:nvPr>
            <p:ph type="title"/>
          </p:nvPr>
        </p:nvSpPr>
        <p:spPr/>
        <p:txBody>
          <a:bodyPr vert="horz" wrap="square" lIns="0" tIns="0" rIns="0" bIns="0" rtlCol="0" anchor="t" anchorCtr="0">
            <a:normAutofit/>
          </a:bodyPr>
          <a:lstStyle/>
          <a:p>
            <a:r>
              <a:rPr lang="en-US" smtClean="0"/>
              <a:t>Items of Manipulation (Resources)</a:t>
            </a:r>
            <a:endParaRPr lang="en-US" dirty="0"/>
          </a:p>
        </p:txBody>
      </p:sp>
      <p:sp>
        <p:nvSpPr>
          <p:cNvPr id="774" name="Shape 774"/>
          <p:cNvSpPr>
            <a:spLocks noGrp="1"/>
          </p:cNvSpPr>
          <p:nvPr>
            <p:ph type="sldNum" sz="quarter" idx="11"/>
          </p:nvPr>
        </p:nvSpPr>
        <p:spPr/>
        <p:txBody>
          <a:bodyPr/>
          <a:lstStyle/>
          <a:p>
            <a:pPr lvl="0"/>
            <a:fld id="{86CB4B4D-7CA3-9044-876B-883B54F8677D}" type="slidenum">
              <a:rPr lang="is-IS" smtClean="0"/>
              <a:pPr lvl="0"/>
              <a:t>27</a:t>
            </a:fld>
            <a:endParaRPr lang="is-IS"/>
          </a:p>
        </p:txBody>
      </p:sp>
      <p:sp>
        <p:nvSpPr>
          <p:cNvPr id="772" name="Shape 772"/>
          <p:cNvSpPr>
            <a:spLocks noGrp="1"/>
          </p:cNvSpPr>
          <p:nvPr>
            <p:ph type="body" sz="quarter" idx="12"/>
          </p:nvPr>
        </p:nvSpPr>
        <p:spPr>
          <a:xfrm>
            <a:off x="677333" y="1856198"/>
            <a:ext cx="7319185" cy="5345953"/>
          </a:xfrm>
          <a:ln w="12700">
            <a:miter lim="400000"/>
          </a:ln>
        </p:spPr>
        <p:txBody>
          <a:bodyPr lIns="0" tIns="0" rIns="0" bIns="0">
            <a:normAutofit lnSpcReduction="10000"/>
          </a:bodyPr>
          <a:lstStyle/>
          <a:p>
            <a:pPr marL="381000" indent="-381000">
              <a:spcBef>
                <a:spcPts val="1200"/>
              </a:spcBef>
              <a:buClr>
                <a:srgbClr val="F38C24"/>
              </a:buClr>
              <a:buSzPct val="100000"/>
              <a:buChar char="•"/>
            </a:pPr>
            <a:r>
              <a:rPr lang="en-US" sz="4800">
                <a:solidFill>
                  <a:schemeClr val="tx1"/>
                </a:solidFill>
                <a:latin typeface="+mj-lt"/>
                <a:ea typeface="+mj-ea"/>
                <a:cs typeface="+mj-cs"/>
              </a:rPr>
              <a:t>Networking</a:t>
            </a:r>
          </a:p>
          <a:p>
            <a:pPr marL="381000" indent="-381000">
              <a:spcBef>
                <a:spcPts val="1200"/>
              </a:spcBef>
              <a:buClr>
                <a:srgbClr val="F38C24"/>
              </a:buClr>
              <a:buSzPct val="100000"/>
              <a:buChar char="•"/>
            </a:pPr>
            <a:r>
              <a:rPr lang="en-US" sz="4800" dirty="0">
                <a:solidFill>
                  <a:schemeClr val="tx1"/>
                </a:solidFill>
                <a:latin typeface="+mj-lt"/>
                <a:ea typeface="+mj-ea"/>
                <a:cs typeface="+mj-cs"/>
              </a:rPr>
              <a:t>Files</a:t>
            </a:r>
          </a:p>
          <a:p>
            <a:pPr marL="381000" indent="-381000">
              <a:spcBef>
                <a:spcPts val="1200"/>
              </a:spcBef>
              <a:buClr>
                <a:srgbClr val="F38C24"/>
              </a:buClr>
              <a:buSzPct val="100000"/>
              <a:buChar char="•"/>
            </a:pPr>
            <a:r>
              <a:rPr lang="en-US" sz="4800" dirty="0">
                <a:solidFill>
                  <a:schemeClr val="tx1"/>
                </a:solidFill>
                <a:latin typeface="+mj-lt"/>
                <a:ea typeface="+mj-ea"/>
                <a:cs typeface="+mj-cs"/>
              </a:rPr>
              <a:t>Directories</a:t>
            </a:r>
          </a:p>
          <a:p>
            <a:pPr marL="381000" indent="-381000">
              <a:spcBef>
                <a:spcPts val="1200"/>
              </a:spcBef>
              <a:buClr>
                <a:srgbClr val="F38C24"/>
              </a:buClr>
              <a:buSzPct val="100000"/>
              <a:buChar char="•"/>
            </a:pPr>
            <a:r>
              <a:rPr lang="en-US" sz="4800" dirty="0" err="1">
                <a:solidFill>
                  <a:schemeClr val="tx1"/>
                </a:solidFill>
                <a:latin typeface="+mj-lt"/>
                <a:ea typeface="+mj-ea"/>
                <a:cs typeface="+mj-cs"/>
              </a:rPr>
              <a:t>Symlinks</a:t>
            </a:r>
            <a:endParaRPr lang="en-US" sz="4800" dirty="0">
              <a:solidFill>
                <a:schemeClr val="tx1"/>
              </a:solidFill>
              <a:latin typeface="+mj-lt"/>
              <a:ea typeface="+mj-ea"/>
              <a:cs typeface="+mj-cs"/>
            </a:endParaRPr>
          </a:p>
          <a:p>
            <a:pPr marL="381000" indent="-381000">
              <a:spcBef>
                <a:spcPts val="1200"/>
              </a:spcBef>
              <a:buClr>
                <a:srgbClr val="F38C24"/>
              </a:buClr>
              <a:buSzPct val="100000"/>
              <a:buChar char="•"/>
            </a:pPr>
            <a:r>
              <a:rPr lang="en-US" sz="4800" dirty="0">
                <a:solidFill>
                  <a:schemeClr val="tx1"/>
                </a:solidFill>
                <a:latin typeface="+mj-lt"/>
                <a:ea typeface="+mj-ea"/>
                <a:cs typeface="+mj-cs"/>
              </a:rPr>
              <a:t>Mounts</a:t>
            </a:r>
          </a:p>
          <a:p>
            <a:pPr marL="381000" indent="-381000">
              <a:spcBef>
                <a:spcPts val="1200"/>
              </a:spcBef>
              <a:buClr>
                <a:srgbClr val="F38C24"/>
              </a:buClr>
              <a:buSzPct val="100000"/>
              <a:buChar char="•"/>
            </a:pPr>
            <a:r>
              <a:rPr lang="en-US" sz="4800" dirty="0">
                <a:solidFill>
                  <a:schemeClr val="tx1"/>
                </a:solidFill>
                <a:latin typeface="+mj-lt"/>
                <a:ea typeface="+mj-ea"/>
                <a:cs typeface="+mj-cs"/>
              </a:rPr>
              <a:t>Registry Keys</a:t>
            </a:r>
            <a:endParaRPr lang="en-US" sz="4800" dirty="0">
              <a:solidFill>
                <a:schemeClr val="tx1"/>
              </a:solidFill>
              <a:latin typeface="+mj-lt"/>
              <a:ea typeface="+mj-ea"/>
              <a:cs typeface="+mj-cs"/>
            </a:endParaRPr>
          </a:p>
        </p:txBody>
      </p:sp>
      <p:sp>
        <p:nvSpPr>
          <p:cNvPr id="773" name="Shape 773"/>
          <p:cNvSpPr/>
          <p:nvPr/>
        </p:nvSpPr>
        <p:spPr>
          <a:xfrm>
            <a:off x="8126645" y="1905000"/>
            <a:ext cx="6515100" cy="53594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4800" dirty="0">
                <a:latin typeface="+mj-lt"/>
                <a:ea typeface="+mj-ea"/>
                <a:cs typeface="+mj-cs"/>
                <a:sym typeface="Arial"/>
              </a:rPr>
              <a:t>Powershell Scripts</a:t>
            </a:r>
          </a:p>
          <a:p>
            <a:pPr marL="381000" lvl="0" indent="-381000" algn="l">
              <a:spcBef>
                <a:spcPts val="1200"/>
              </a:spcBef>
              <a:buClr>
                <a:srgbClr val="F38C24"/>
              </a:buClr>
              <a:buSzPct val="100000"/>
              <a:buChar char="•"/>
              <a:defRPr sz="1800"/>
            </a:pPr>
            <a:r>
              <a:rPr sz="4800" dirty="0">
                <a:latin typeface="+mj-lt"/>
                <a:ea typeface="+mj-ea"/>
                <a:cs typeface="+mj-cs"/>
                <a:sym typeface="Arial"/>
              </a:rPr>
              <a:t>Users</a:t>
            </a:r>
          </a:p>
          <a:p>
            <a:pPr marL="381000" lvl="0" indent="-381000" algn="l">
              <a:spcBef>
                <a:spcPts val="1200"/>
              </a:spcBef>
              <a:buClr>
                <a:srgbClr val="F38C24"/>
              </a:buClr>
              <a:buSzPct val="100000"/>
              <a:buChar char="•"/>
              <a:defRPr sz="1800"/>
            </a:pPr>
            <a:r>
              <a:rPr sz="4800" dirty="0">
                <a:latin typeface="+mj-lt"/>
                <a:ea typeface="+mj-ea"/>
                <a:cs typeface="+mj-cs"/>
                <a:sym typeface="Arial"/>
              </a:rPr>
              <a:t>Groups</a:t>
            </a:r>
          </a:p>
          <a:p>
            <a:pPr marL="381000" lvl="0" indent="-381000" algn="l">
              <a:spcBef>
                <a:spcPts val="1200"/>
              </a:spcBef>
              <a:buClr>
                <a:srgbClr val="F38C24"/>
              </a:buClr>
              <a:buSzPct val="100000"/>
              <a:buChar char="•"/>
              <a:defRPr sz="1800"/>
            </a:pPr>
            <a:r>
              <a:rPr sz="4800" dirty="0">
                <a:latin typeface="+mj-lt"/>
                <a:ea typeface="+mj-ea"/>
                <a:cs typeface="+mj-cs"/>
                <a:sym typeface="Arial"/>
              </a:rPr>
              <a:t>Packages</a:t>
            </a:r>
          </a:p>
          <a:p>
            <a:pPr marL="381000" lvl="0" indent="-381000" algn="l">
              <a:spcBef>
                <a:spcPts val="1200"/>
              </a:spcBef>
              <a:buClr>
                <a:srgbClr val="F38C24"/>
              </a:buClr>
              <a:buSzPct val="100000"/>
              <a:buChar char="•"/>
              <a:defRPr sz="1800"/>
            </a:pPr>
            <a:r>
              <a:rPr sz="4800" dirty="0">
                <a:latin typeface="+mj-lt"/>
                <a:ea typeface="+mj-ea"/>
                <a:cs typeface="+mj-cs"/>
                <a:sym typeface="Arial"/>
              </a:rPr>
              <a:t>Services</a:t>
            </a:r>
          </a:p>
          <a:p>
            <a:pPr marL="381000" lvl="0" indent="-381000" algn="l">
              <a:spcBef>
                <a:spcPts val="1200"/>
              </a:spcBef>
              <a:buClr>
                <a:srgbClr val="F38C24"/>
              </a:buClr>
              <a:buSzPct val="100000"/>
              <a:buChar char="•"/>
              <a:defRPr sz="1800"/>
            </a:pPr>
            <a:r>
              <a:rPr sz="4800" dirty="0">
                <a:latin typeface="+mj-lt"/>
                <a:ea typeface="+mj-ea"/>
                <a:cs typeface="+mj-cs"/>
                <a:sym typeface="Arial"/>
              </a:rPr>
              <a:t>Filesystems</a:t>
            </a:r>
          </a:p>
        </p:txBody>
      </p:sp>
      <p:sp>
        <p:nvSpPr>
          <p:cNvPr id="6" name="Shape 773"/>
          <p:cNvSpPr/>
          <p:nvPr/>
        </p:nvSpPr>
        <p:spPr>
          <a:xfrm>
            <a:off x="847635" y="7321686"/>
            <a:ext cx="11896815" cy="125797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lvl="0" algn="l">
              <a:spcBef>
                <a:spcPts val="1200"/>
              </a:spcBef>
              <a:buClr>
                <a:srgbClr val="F38C24"/>
              </a:buClr>
              <a:buSzPct val="100000"/>
              <a:defRPr sz="1800"/>
            </a:pPr>
            <a:r>
              <a:rPr lang="en-US" sz="4800" dirty="0" smtClean="0">
                <a:latin typeface="+mj-lt"/>
                <a:ea typeface="+mj-ea"/>
                <a:cs typeface="+mj-cs"/>
                <a:sym typeface="Arial"/>
              </a:rPr>
              <a:t>We’ll start by looking at what a resource is...</a:t>
            </a:r>
            <a:endParaRPr sz="4800" dirty="0">
              <a:latin typeface="+mj-lt"/>
              <a:ea typeface="+mj-ea"/>
              <a:cs typeface="+mj-cs"/>
              <a:sym typeface="Arial"/>
            </a:endParaRP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1423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1" y="8579607"/>
            <a:ext cx="5681953" cy="507556"/>
          </a:xfrm>
          <a:prstGeom prst="rect">
            <a:avLst/>
          </a:prstGeom>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2066875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p:cNvSpPr>
          <p:nvPr>
            <p:ph type="title"/>
          </p:nvPr>
        </p:nvSpPr>
        <p:spPr/>
        <p:txBody>
          <a:bodyPr/>
          <a:lstStyle/>
          <a:p>
            <a:pPr lvl="0"/>
            <a:r>
              <a:rPr lang="en-US" smtClean="0"/>
              <a:t>Typical Sys Admin Journey</a:t>
            </a:r>
            <a:endParaRPr lang="en-US"/>
          </a:p>
        </p:txBody>
      </p:sp>
      <p:sp>
        <p:nvSpPr>
          <p:cNvPr id="377" name="Shape 377"/>
          <p:cNvSpPr>
            <a:spLocks noGrp="1"/>
          </p:cNvSpPr>
          <p:nvPr>
            <p:ph type="sldNum" sz="quarter" idx="11"/>
          </p:nvPr>
        </p:nvSpPr>
        <p:spPr/>
        <p:txBody>
          <a:bodyPr/>
          <a:lstStyle/>
          <a:p>
            <a:pPr lvl="0"/>
            <a:fld id="{86CB4B4D-7CA3-9044-876B-883B54F8677D}" type="slidenum">
              <a:rPr lang="en-US" smtClean="0"/>
              <a:pPr lvl="0"/>
              <a:t>3</a:t>
            </a:fld>
            <a:endParaRPr lang="en-US"/>
          </a:p>
        </p:txBody>
      </p:sp>
      <p:sp>
        <p:nvSpPr>
          <p:cNvPr id="376" name="Shape 376"/>
          <p:cNvSpPr>
            <a:spLocks noGrp="1"/>
          </p:cNvSpPr>
          <p:nvPr>
            <p:ph type="body" sz="quarter" idx="12"/>
          </p:nvPr>
        </p:nvSpPr>
        <p:spPr>
          <a:xfrm>
            <a:off x="677333" y="1170234"/>
            <a:ext cx="14898624" cy="1593508"/>
          </a:xfrm>
        </p:spPr>
        <p:txBody>
          <a:bodyPr/>
          <a:lstStyle/>
          <a:p>
            <a:pPr lvl="0"/>
            <a:r>
              <a:rPr lang="en-US" dirty="0" smtClean="0"/>
              <a:t>From a vanilla image…</a:t>
            </a:r>
            <a:endParaRPr lang="en-US" dirty="0"/>
          </a:p>
        </p:txBody>
      </p:sp>
      <p:sp>
        <p:nvSpPr>
          <p:cNvPr id="378" name="Shape 378"/>
          <p:cNvSpPr/>
          <p:nvPr/>
        </p:nvSpPr>
        <p:spPr>
          <a:xfrm>
            <a:off x="786291" y="1711975"/>
            <a:ext cx="8619146" cy="64838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defTabSz="457200">
              <a:lnSpc>
                <a:spcPct val="120000"/>
              </a:lnSpc>
              <a:defRPr sz="1800"/>
            </a:pPr>
            <a:r>
              <a:rPr sz="3200" dirty="0">
                <a:solidFill>
                  <a:srgbClr val="4F5558"/>
                </a:solidFill>
                <a:latin typeface="Courier New"/>
                <a:ea typeface="Courier New"/>
                <a:cs typeface="Courier New"/>
                <a:sym typeface="Courier New"/>
              </a:rPr>
              <a:t>ssh into machine</a:t>
            </a:r>
          </a:p>
          <a:p>
            <a:pPr lvl="0" algn="l" defTabSz="457200">
              <a:lnSpc>
                <a:spcPct val="120000"/>
              </a:lnSpc>
              <a:defRPr sz="1800"/>
            </a:pPr>
            <a:r>
              <a:rPr sz="3200" dirty="0">
                <a:solidFill>
                  <a:srgbClr val="4F5558"/>
                </a:solidFill>
                <a:latin typeface="Courier New"/>
                <a:ea typeface="Courier New"/>
                <a:cs typeface="Courier New"/>
                <a:sym typeface="Courier New"/>
              </a:rPr>
              <a:t>$ yum install httpd</a:t>
            </a:r>
          </a:p>
          <a:p>
            <a:pPr lvl="0" algn="l" defTabSz="457200">
              <a:lnSpc>
                <a:spcPct val="120000"/>
              </a:lnSpc>
              <a:defRPr sz="1800"/>
            </a:pPr>
            <a:r>
              <a:rPr sz="3200" dirty="0">
                <a:solidFill>
                  <a:srgbClr val="4F5558"/>
                </a:solidFill>
                <a:latin typeface="Courier New"/>
                <a:ea typeface="Courier New"/>
                <a:cs typeface="Courier New"/>
                <a:sym typeface="Courier New"/>
              </a:rPr>
              <a:t>$ yum install wget</a:t>
            </a:r>
          </a:p>
          <a:p>
            <a:pPr lvl="0" algn="l" defTabSz="457200">
              <a:lnSpc>
                <a:spcPct val="120000"/>
              </a:lnSpc>
              <a:defRPr sz="1800"/>
            </a:pPr>
            <a:r>
              <a:rPr sz="3200" dirty="0">
                <a:solidFill>
                  <a:srgbClr val="4F5558"/>
                </a:solidFill>
                <a:latin typeface="Courier New"/>
                <a:ea typeface="Courier New"/>
                <a:cs typeface="Courier New"/>
                <a:sym typeface="Courier New"/>
              </a:rPr>
              <a:t>$ yum install unzip</a:t>
            </a:r>
          </a:p>
          <a:p>
            <a:pPr lvl="0" algn="l" defTabSz="457200">
              <a:lnSpc>
                <a:spcPct val="120000"/>
              </a:lnSpc>
              <a:defRPr sz="1800"/>
            </a:pPr>
            <a:r>
              <a:rPr sz="3200" dirty="0">
                <a:solidFill>
                  <a:srgbClr val="4F5558"/>
                </a:solidFill>
                <a:latin typeface="Courier New"/>
                <a:ea typeface="Courier New"/>
                <a:cs typeface="Courier New"/>
                <a:sym typeface="Courier New"/>
              </a:rPr>
              <a:t>$ wget https://somewhere/master.zip</a:t>
            </a:r>
          </a:p>
          <a:p>
            <a:pPr lvl="0" algn="l" defTabSz="457200">
              <a:lnSpc>
                <a:spcPct val="120000"/>
              </a:lnSpc>
              <a:defRPr sz="1800"/>
            </a:pPr>
            <a:r>
              <a:rPr sz="3200" dirty="0">
                <a:solidFill>
                  <a:srgbClr val="4F5558"/>
                </a:solidFill>
                <a:latin typeface="Courier New"/>
                <a:ea typeface="Courier New"/>
                <a:cs typeface="Courier New"/>
                <a:sym typeface="Courier New"/>
              </a:rPr>
              <a:t>$ unzip master.zip</a:t>
            </a:r>
          </a:p>
          <a:p>
            <a:pPr lvl="0" algn="l" defTabSz="457200">
              <a:lnSpc>
                <a:spcPct val="120000"/>
              </a:lnSpc>
              <a:defRPr sz="1800"/>
            </a:pPr>
            <a:r>
              <a:rPr sz="3200" dirty="0">
                <a:solidFill>
                  <a:srgbClr val="4F5558"/>
                </a:solidFill>
                <a:latin typeface="Courier New"/>
                <a:ea typeface="Courier New"/>
                <a:cs typeface="Courier New"/>
                <a:sym typeface="Courier New"/>
              </a:rPr>
              <a:t>$ cd myapp</a:t>
            </a:r>
          </a:p>
          <a:p>
            <a:pPr lvl="0" algn="l" defTabSz="457200">
              <a:lnSpc>
                <a:spcPct val="120000"/>
              </a:lnSpc>
              <a:defRPr sz="1800"/>
            </a:pPr>
            <a:r>
              <a:rPr sz="3200" dirty="0">
                <a:solidFill>
                  <a:srgbClr val="4F5558"/>
                </a:solidFill>
                <a:latin typeface="Courier New"/>
                <a:ea typeface="Courier New"/>
                <a:cs typeface="Courier New"/>
                <a:sym typeface="Courier New"/>
              </a:rPr>
              <a:t>$ sudo mv html /var/www/</a:t>
            </a:r>
          </a:p>
          <a:p>
            <a:pPr lvl="0" algn="l" defTabSz="457200">
              <a:lnSpc>
                <a:spcPct val="120000"/>
              </a:lnSpc>
              <a:defRPr sz="1800"/>
            </a:pPr>
            <a:r>
              <a:rPr sz="3200" dirty="0">
                <a:solidFill>
                  <a:srgbClr val="4F5558"/>
                </a:solidFill>
                <a:latin typeface="Courier New"/>
                <a:ea typeface="Courier New"/>
                <a:cs typeface="Courier New"/>
                <a:sym typeface="Courier New"/>
              </a:rPr>
              <a:t>$ sudo su root</a:t>
            </a:r>
          </a:p>
          <a:p>
            <a:pPr lvl="0" algn="l" defTabSz="457200">
              <a:lnSpc>
                <a:spcPct val="120000"/>
              </a:lnSpc>
              <a:defRPr sz="1800"/>
            </a:pPr>
            <a:r>
              <a:rPr sz="3200" dirty="0">
                <a:solidFill>
                  <a:srgbClr val="4F5558"/>
                </a:solidFill>
                <a:latin typeface="Courier New"/>
                <a:ea typeface="Courier New"/>
                <a:cs typeface="Courier New"/>
                <a:sym typeface="Courier New"/>
              </a:rPr>
              <a:t>$ python myappinstall.py</a:t>
            </a:r>
          </a:p>
          <a:p>
            <a:pPr lvl="0" algn="l" defTabSz="457200">
              <a:lnSpc>
                <a:spcPct val="120000"/>
              </a:lnSpc>
              <a:defRPr sz="1800"/>
            </a:pPr>
            <a:r>
              <a:rPr sz="3200" dirty="0">
                <a:solidFill>
                  <a:srgbClr val="4F5558"/>
                </a:solidFill>
                <a:latin typeface="Courier New"/>
                <a:ea typeface="Courier New"/>
                <a:cs typeface="Courier New"/>
                <a:sym typeface="Courier New"/>
              </a:rPr>
              <a:t>$ apachectl graceful</a:t>
            </a:r>
          </a:p>
        </p:txBody>
      </p:sp>
      <p:sp>
        <p:nvSpPr>
          <p:cNvPr id="379" name="Shape 379"/>
          <p:cNvSpPr/>
          <p:nvPr/>
        </p:nvSpPr>
        <p:spPr>
          <a:xfrm>
            <a:off x="11058690" y="1911235"/>
            <a:ext cx="2923877" cy="4616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defTabSz="457200">
              <a:defRPr sz="3000" b="1">
                <a:solidFill>
                  <a:srgbClr val="4F5558"/>
                </a:solidFill>
                <a:latin typeface="+mj-lt"/>
                <a:ea typeface="+mj-ea"/>
                <a:cs typeface="+mj-cs"/>
                <a:sym typeface="Arial"/>
              </a:defRPr>
            </a:lvl1pPr>
          </a:lstStyle>
          <a:p>
            <a:pPr lvl="0">
              <a:defRPr sz="1800" b="0">
                <a:solidFill>
                  <a:srgbClr val="000000"/>
                </a:solidFill>
              </a:defRPr>
            </a:pPr>
            <a:r>
              <a:rPr sz="3000" b="0" smtClean="0">
                <a:solidFill>
                  <a:srgbClr val="4F5558"/>
                </a:solidFill>
              </a:rPr>
              <a:t>Log into machine</a:t>
            </a:r>
            <a:endParaRPr sz="3000" b="0">
              <a:solidFill>
                <a:srgbClr val="4F5558"/>
              </a:solidFill>
            </a:endParaRPr>
          </a:p>
        </p:txBody>
      </p:sp>
      <p:sp>
        <p:nvSpPr>
          <p:cNvPr id="380" name="Shape 380"/>
          <p:cNvSpPr/>
          <p:nvPr/>
        </p:nvSpPr>
        <p:spPr>
          <a:xfrm>
            <a:off x="586582" y="1793056"/>
            <a:ext cx="9707201" cy="583719"/>
          </a:xfrm>
          <a:prstGeom prst="rect">
            <a:avLst/>
          </a:prstGeom>
          <a:ln w="63500">
            <a:solidFill>
              <a:srgbClr val="F39019"/>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3588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p:cNvSpPr>
          <p:nvPr>
            <p:ph type="title"/>
          </p:nvPr>
        </p:nvSpPr>
        <p:spPr/>
        <p:txBody>
          <a:bodyPr/>
          <a:lstStyle/>
          <a:p>
            <a:pPr lvl="0"/>
            <a:r>
              <a:rPr lang="en-US" smtClean="0"/>
              <a:t>Typical Sys Admin Journey</a:t>
            </a:r>
            <a:endParaRPr lang="en-US"/>
          </a:p>
        </p:txBody>
      </p:sp>
      <p:sp>
        <p:nvSpPr>
          <p:cNvPr id="384" name="Shape 384"/>
          <p:cNvSpPr>
            <a:spLocks noGrp="1"/>
          </p:cNvSpPr>
          <p:nvPr>
            <p:ph type="sldNum" sz="quarter" idx="11"/>
          </p:nvPr>
        </p:nvSpPr>
        <p:spPr/>
        <p:txBody>
          <a:bodyPr/>
          <a:lstStyle/>
          <a:p>
            <a:pPr lvl="0"/>
            <a:fld id="{86CB4B4D-7CA3-9044-876B-883B54F8677D}" type="slidenum">
              <a:rPr lang="en-US" smtClean="0"/>
              <a:pPr lvl="0"/>
              <a:t>4</a:t>
            </a:fld>
            <a:endParaRPr lang="en-US"/>
          </a:p>
        </p:txBody>
      </p:sp>
      <p:sp>
        <p:nvSpPr>
          <p:cNvPr id="386" name="Shape 386"/>
          <p:cNvSpPr/>
          <p:nvPr/>
        </p:nvSpPr>
        <p:spPr>
          <a:xfrm>
            <a:off x="11058690" y="3155524"/>
            <a:ext cx="3779881" cy="4616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defTabSz="457200">
              <a:defRPr sz="3000" b="1">
                <a:solidFill>
                  <a:srgbClr val="4F5558"/>
                </a:solidFill>
                <a:latin typeface="+mj-lt"/>
                <a:ea typeface="+mj-ea"/>
                <a:cs typeface="+mj-cs"/>
                <a:sym typeface="Arial"/>
              </a:defRPr>
            </a:lvl1pPr>
          </a:lstStyle>
          <a:p>
            <a:pPr lvl="0">
              <a:defRPr sz="1800" b="0">
                <a:solidFill>
                  <a:srgbClr val="000000"/>
                </a:solidFill>
              </a:defRPr>
            </a:pPr>
            <a:r>
              <a:rPr sz="3000" b="0">
                <a:solidFill>
                  <a:srgbClr val="4F5558"/>
                </a:solidFill>
              </a:rPr>
              <a:t>Install a few packages</a:t>
            </a:r>
          </a:p>
        </p:txBody>
      </p:sp>
      <p:sp>
        <p:nvSpPr>
          <p:cNvPr id="387" name="Shape 387"/>
          <p:cNvSpPr/>
          <p:nvPr/>
        </p:nvSpPr>
        <p:spPr>
          <a:xfrm>
            <a:off x="586582" y="2381181"/>
            <a:ext cx="9707201" cy="1781745"/>
          </a:xfrm>
          <a:prstGeom prst="rect">
            <a:avLst/>
          </a:prstGeom>
          <a:ln w="63500">
            <a:solidFill>
              <a:srgbClr val="F39019"/>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0" name="Shape 376"/>
          <p:cNvSpPr>
            <a:spLocks noGrp="1"/>
          </p:cNvSpPr>
          <p:nvPr>
            <p:ph type="body" sz="quarter" idx="12"/>
          </p:nvPr>
        </p:nvSpPr>
        <p:spPr>
          <a:xfrm>
            <a:off x="677333" y="1170234"/>
            <a:ext cx="14898624" cy="1593508"/>
          </a:xfrm>
        </p:spPr>
        <p:txBody>
          <a:bodyPr/>
          <a:lstStyle/>
          <a:p>
            <a:pPr lvl="0"/>
            <a:r>
              <a:rPr lang="en-US" dirty="0" smtClean="0"/>
              <a:t>From a vanilla image…</a:t>
            </a:r>
            <a:endParaRPr lang="en-US" dirty="0"/>
          </a:p>
        </p:txBody>
      </p:sp>
      <p:sp>
        <p:nvSpPr>
          <p:cNvPr id="21" name="Shape 378"/>
          <p:cNvSpPr/>
          <p:nvPr/>
        </p:nvSpPr>
        <p:spPr>
          <a:xfrm>
            <a:off x="786291" y="1711975"/>
            <a:ext cx="8619146" cy="64838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defTabSz="457200">
              <a:lnSpc>
                <a:spcPct val="120000"/>
              </a:lnSpc>
              <a:defRPr sz="1800"/>
            </a:pPr>
            <a:r>
              <a:rPr sz="3200" dirty="0">
                <a:solidFill>
                  <a:srgbClr val="4F5558"/>
                </a:solidFill>
                <a:latin typeface="Courier New"/>
                <a:ea typeface="Courier New"/>
                <a:cs typeface="Courier New"/>
                <a:sym typeface="Courier New"/>
              </a:rPr>
              <a:t>ssh into machine</a:t>
            </a:r>
          </a:p>
          <a:p>
            <a:pPr lvl="0" algn="l" defTabSz="457200">
              <a:lnSpc>
                <a:spcPct val="120000"/>
              </a:lnSpc>
              <a:defRPr sz="1800"/>
            </a:pPr>
            <a:r>
              <a:rPr sz="3200" dirty="0">
                <a:solidFill>
                  <a:srgbClr val="4F5558"/>
                </a:solidFill>
                <a:latin typeface="Courier New"/>
                <a:ea typeface="Courier New"/>
                <a:cs typeface="Courier New"/>
                <a:sym typeface="Courier New"/>
              </a:rPr>
              <a:t>$ yum install httpd</a:t>
            </a:r>
          </a:p>
          <a:p>
            <a:pPr lvl="0" algn="l" defTabSz="457200">
              <a:lnSpc>
                <a:spcPct val="120000"/>
              </a:lnSpc>
              <a:defRPr sz="1800"/>
            </a:pPr>
            <a:r>
              <a:rPr sz="3200" dirty="0">
                <a:solidFill>
                  <a:srgbClr val="4F5558"/>
                </a:solidFill>
                <a:latin typeface="Courier New"/>
                <a:ea typeface="Courier New"/>
                <a:cs typeface="Courier New"/>
                <a:sym typeface="Courier New"/>
              </a:rPr>
              <a:t>$ yum install wget</a:t>
            </a:r>
          </a:p>
          <a:p>
            <a:pPr lvl="0" algn="l" defTabSz="457200">
              <a:lnSpc>
                <a:spcPct val="120000"/>
              </a:lnSpc>
              <a:defRPr sz="1800"/>
            </a:pPr>
            <a:r>
              <a:rPr sz="3200" dirty="0">
                <a:solidFill>
                  <a:srgbClr val="4F5558"/>
                </a:solidFill>
                <a:latin typeface="Courier New"/>
                <a:ea typeface="Courier New"/>
                <a:cs typeface="Courier New"/>
                <a:sym typeface="Courier New"/>
              </a:rPr>
              <a:t>$ yum install unzip</a:t>
            </a:r>
          </a:p>
          <a:p>
            <a:pPr lvl="0" algn="l" defTabSz="457200">
              <a:lnSpc>
                <a:spcPct val="120000"/>
              </a:lnSpc>
              <a:defRPr sz="1800"/>
            </a:pPr>
            <a:r>
              <a:rPr sz="3200" dirty="0">
                <a:solidFill>
                  <a:srgbClr val="4F5558"/>
                </a:solidFill>
                <a:latin typeface="Courier New"/>
                <a:ea typeface="Courier New"/>
                <a:cs typeface="Courier New"/>
                <a:sym typeface="Courier New"/>
              </a:rPr>
              <a:t>$ wget https://somewhere/master.zip</a:t>
            </a:r>
          </a:p>
          <a:p>
            <a:pPr lvl="0" algn="l" defTabSz="457200">
              <a:lnSpc>
                <a:spcPct val="120000"/>
              </a:lnSpc>
              <a:defRPr sz="1800"/>
            </a:pPr>
            <a:r>
              <a:rPr sz="3200" dirty="0">
                <a:solidFill>
                  <a:srgbClr val="4F5558"/>
                </a:solidFill>
                <a:latin typeface="Courier New"/>
                <a:ea typeface="Courier New"/>
                <a:cs typeface="Courier New"/>
                <a:sym typeface="Courier New"/>
              </a:rPr>
              <a:t>$ unzip master.zip</a:t>
            </a:r>
          </a:p>
          <a:p>
            <a:pPr lvl="0" algn="l" defTabSz="457200">
              <a:lnSpc>
                <a:spcPct val="120000"/>
              </a:lnSpc>
              <a:defRPr sz="1800"/>
            </a:pPr>
            <a:r>
              <a:rPr sz="3200" dirty="0">
                <a:solidFill>
                  <a:srgbClr val="4F5558"/>
                </a:solidFill>
                <a:latin typeface="Courier New"/>
                <a:ea typeface="Courier New"/>
                <a:cs typeface="Courier New"/>
                <a:sym typeface="Courier New"/>
              </a:rPr>
              <a:t>$ cd myapp</a:t>
            </a:r>
          </a:p>
          <a:p>
            <a:pPr lvl="0" algn="l" defTabSz="457200">
              <a:lnSpc>
                <a:spcPct val="120000"/>
              </a:lnSpc>
              <a:defRPr sz="1800"/>
            </a:pPr>
            <a:r>
              <a:rPr sz="3200" dirty="0">
                <a:solidFill>
                  <a:srgbClr val="4F5558"/>
                </a:solidFill>
                <a:latin typeface="Courier New"/>
                <a:ea typeface="Courier New"/>
                <a:cs typeface="Courier New"/>
                <a:sym typeface="Courier New"/>
              </a:rPr>
              <a:t>$ sudo mv html /var/www/</a:t>
            </a:r>
          </a:p>
          <a:p>
            <a:pPr lvl="0" algn="l" defTabSz="457200">
              <a:lnSpc>
                <a:spcPct val="120000"/>
              </a:lnSpc>
              <a:defRPr sz="1800"/>
            </a:pPr>
            <a:r>
              <a:rPr sz="3200" dirty="0">
                <a:solidFill>
                  <a:srgbClr val="4F5558"/>
                </a:solidFill>
                <a:latin typeface="Courier New"/>
                <a:ea typeface="Courier New"/>
                <a:cs typeface="Courier New"/>
                <a:sym typeface="Courier New"/>
              </a:rPr>
              <a:t>$ sudo su root</a:t>
            </a:r>
          </a:p>
          <a:p>
            <a:pPr lvl="0" algn="l" defTabSz="457200">
              <a:lnSpc>
                <a:spcPct val="120000"/>
              </a:lnSpc>
              <a:defRPr sz="1800"/>
            </a:pPr>
            <a:r>
              <a:rPr sz="3200" dirty="0">
                <a:solidFill>
                  <a:srgbClr val="4F5558"/>
                </a:solidFill>
                <a:latin typeface="Courier New"/>
                <a:ea typeface="Courier New"/>
                <a:cs typeface="Courier New"/>
                <a:sym typeface="Courier New"/>
              </a:rPr>
              <a:t>$ python myappinstall.py</a:t>
            </a:r>
          </a:p>
          <a:p>
            <a:pPr lvl="0" algn="l" defTabSz="457200">
              <a:lnSpc>
                <a:spcPct val="120000"/>
              </a:lnSpc>
              <a:defRPr sz="1800"/>
            </a:pPr>
            <a:r>
              <a:rPr sz="3200" dirty="0">
                <a:solidFill>
                  <a:srgbClr val="4F5558"/>
                </a:solidFill>
                <a:latin typeface="Courier New"/>
                <a:ea typeface="Courier New"/>
                <a:cs typeface="Courier New"/>
                <a:sym typeface="Courier New"/>
              </a:rPr>
              <a:t>$ apachectl graceful</a:t>
            </a: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265482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p:cNvSpPr>
          <p:nvPr>
            <p:ph type="title"/>
          </p:nvPr>
        </p:nvSpPr>
        <p:spPr/>
        <p:txBody>
          <a:bodyPr/>
          <a:lstStyle/>
          <a:p>
            <a:pPr lvl="0"/>
            <a:r>
              <a:rPr lang="en-US" smtClean="0"/>
              <a:t>Typical Sys Admin Journey</a:t>
            </a:r>
            <a:endParaRPr lang="en-US"/>
          </a:p>
        </p:txBody>
      </p:sp>
      <p:sp>
        <p:nvSpPr>
          <p:cNvPr id="391" name="Shape 391"/>
          <p:cNvSpPr>
            <a:spLocks noGrp="1"/>
          </p:cNvSpPr>
          <p:nvPr>
            <p:ph type="sldNum" sz="quarter" idx="11"/>
          </p:nvPr>
        </p:nvSpPr>
        <p:spPr/>
        <p:txBody>
          <a:bodyPr/>
          <a:lstStyle/>
          <a:p>
            <a:pPr lvl="0"/>
            <a:fld id="{86CB4B4D-7CA3-9044-876B-883B54F8677D}" type="slidenum">
              <a:rPr lang="en-US" smtClean="0"/>
              <a:pPr lvl="0"/>
              <a:t>5</a:t>
            </a:fld>
            <a:endParaRPr lang="en-US"/>
          </a:p>
        </p:txBody>
      </p:sp>
      <p:sp>
        <p:nvSpPr>
          <p:cNvPr id="393" name="Shape 393"/>
          <p:cNvSpPr/>
          <p:nvPr/>
        </p:nvSpPr>
        <p:spPr>
          <a:xfrm>
            <a:off x="11058690" y="4521212"/>
            <a:ext cx="3459280" cy="4616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defTabSz="457200">
              <a:defRPr sz="3000" b="1">
                <a:solidFill>
                  <a:srgbClr val="4F5558"/>
                </a:solidFill>
                <a:latin typeface="+mj-lt"/>
                <a:ea typeface="+mj-ea"/>
                <a:cs typeface="+mj-cs"/>
                <a:sym typeface="Arial"/>
              </a:defRPr>
            </a:lvl1pPr>
          </a:lstStyle>
          <a:p>
            <a:pPr lvl="0">
              <a:defRPr sz="1800" b="0">
                <a:solidFill>
                  <a:srgbClr val="000000"/>
                </a:solidFill>
              </a:defRPr>
            </a:pPr>
            <a:r>
              <a:rPr sz="3000" b="0">
                <a:solidFill>
                  <a:srgbClr val="4F5558"/>
                </a:solidFill>
              </a:rPr>
              <a:t>Pull in some content</a:t>
            </a:r>
          </a:p>
        </p:txBody>
      </p:sp>
      <p:sp>
        <p:nvSpPr>
          <p:cNvPr id="394" name="Shape 394"/>
          <p:cNvSpPr/>
          <p:nvPr/>
        </p:nvSpPr>
        <p:spPr>
          <a:xfrm>
            <a:off x="586582" y="4182130"/>
            <a:ext cx="9707201" cy="1054101"/>
          </a:xfrm>
          <a:prstGeom prst="rect">
            <a:avLst/>
          </a:prstGeom>
          <a:ln w="63500">
            <a:solidFill>
              <a:srgbClr val="F39019"/>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8" name="Shape 376"/>
          <p:cNvSpPr>
            <a:spLocks noGrp="1"/>
          </p:cNvSpPr>
          <p:nvPr>
            <p:ph type="body" sz="quarter" idx="12"/>
          </p:nvPr>
        </p:nvSpPr>
        <p:spPr>
          <a:xfrm>
            <a:off x="677333" y="1170234"/>
            <a:ext cx="14898624" cy="1593508"/>
          </a:xfrm>
        </p:spPr>
        <p:txBody>
          <a:bodyPr/>
          <a:lstStyle/>
          <a:p>
            <a:pPr lvl="0"/>
            <a:r>
              <a:rPr lang="en-US" dirty="0" smtClean="0"/>
              <a:t>From a vanilla image…</a:t>
            </a:r>
            <a:endParaRPr lang="en-US" dirty="0"/>
          </a:p>
        </p:txBody>
      </p:sp>
      <p:sp>
        <p:nvSpPr>
          <p:cNvPr id="19" name="Shape 378"/>
          <p:cNvSpPr/>
          <p:nvPr/>
        </p:nvSpPr>
        <p:spPr>
          <a:xfrm>
            <a:off x="786291" y="1711975"/>
            <a:ext cx="8619146" cy="64838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defTabSz="457200">
              <a:lnSpc>
                <a:spcPct val="120000"/>
              </a:lnSpc>
              <a:defRPr sz="1800"/>
            </a:pPr>
            <a:r>
              <a:rPr sz="3200" dirty="0">
                <a:solidFill>
                  <a:srgbClr val="4F5558"/>
                </a:solidFill>
                <a:latin typeface="Courier New"/>
                <a:ea typeface="Courier New"/>
                <a:cs typeface="Courier New"/>
                <a:sym typeface="Courier New"/>
              </a:rPr>
              <a:t>ssh into machine</a:t>
            </a:r>
          </a:p>
          <a:p>
            <a:pPr lvl="0" algn="l" defTabSz="457200">
              <a:lnSpc>
                <a:spcPct val="120000"/>
              </a:lnSpc>
              <a:defRPr sz="1800"/>
            </a:pPr>
            <a:r>
              <a:rPr sz="3200" dirty="0">
                <a:solidFill>
                  <a:srgbClr val="4F5558"/>
                </a:solidFill>
                <a:latin typeface="Courier New"/>
                <a:ea typeface="Courier New"/>
                <a:cs typeface="Courier New"/>
                <a:sym typeface="Courier New"/>
              </a:rPr>
              <a:t>$ yum install httpd</a:t>
            </a:r>
          </a:p>
          <a:p>
            <a:pPr lvl="0" algn="l" defTabSz="457200">
              <a:lnSpc>
                <a:spcPct val="120000"/>
              </a:lnSpc>
              <a:defRPr sz="1800"/>
            </a:pPr>
            <a:r>
              <a:rPr sz="3200" dirty="0">
                <a:solidFill>
                  <a:srgbClr val="4F5558"/>
                </a:solidFill>
                <a:latin typeface="Courier New"/>
                <a:ea typeface="Courier New"/>
                <a:cs typeface="Courier New"/>
                <a:sym typeface="Courier New"/>
              </a:rPr>
              <a:t>$ yum install wget</a:t>
            </a:r>
          </a:p>
          <a:p>
            <a:pPr lvl="0" algn="l" defTabSz="457200">
              <a:lnSpc>
                <a:spcPct val="120000"/>
              </a:lnSpc>
              <a:defRPr sz="1800"/>
            </a:pPr>
            <a:r>
              <a:rPr sz="3200" dirty="0">
                <a:solidFill>
                  <a:srgbClr val="4F5558"/>
                </a:solidFill>
                <a:latin typeface="Courier New"/>
                <a:ea typeface="Courier New"/>
                <a:cs typeface="Courier New"/>
                <a:sym typeface="Courier New"/>
              </a:rPr>
              <a:t>$ yum install unzip</a:t>
            </a:r>
          </a:p>
          <a:p>
            <a:pPr lvl="0" algn="l" defTabSz="457200">
              <a:lnSpc>
                <a:spcPct val="120000"/>
              </a:lnSpc>
              <a:defRPr sz="1800"/>
            </a:pPr>
            <a:r>
              <a:rPr sz="3200" dirty="0">
                <a:solidFill>
                  <a:srgbClr val="4F5558"/>
                </a:solidFill>
                <a:latin typeface="Courier New"/>
                <a:ea typeface="Courier New"/>
                <a:cs typeface="Courier New"/>
                <a:sym typeface="Courier New"/>
              </a:rPr>
              <a:t>$ wget https://somewhere/master.zip</a:t>
            </a:r>
          </a:p>
          <a:p>
            <a:pPr lvl="0" algn="l" defTabSz="457200">
              <a:lnSpc>
                <a:spcPct val="120000"/>
              </a:lnSpc>
              <a:defRPr sz="1800"/>
            </a:pPr>
            <a:r>
              <a:rPr sz="3200" dirty="0">
                <a:solidFill>
                  <a:srgbClr val="4F5558"/>
                </a:solidFill>
                <a:latin typeface="Courier New"/>
                <a:ea typeface="Courier New"/>
                <a:cs typeface="Courier New"/>
                <a:sym typeface="Courier New"/>
              </a:rPr>
              <a:t>$ unzip master.zip</a:t>
            </a:r>
          </a:p>
          <a:p>
            <a:pPr lvl="0" algn="l" defTabSz="457200">
              <a:lnSpc>
                <a:spcPct val="120000"/>
              </a:lnSpc>
              <a:defRPr sz="1800"/>
            </a:pPr>
            <a:r>
              <a:rPr sz="3200" dirty="0">
                <a:solidFill>
                  <a:srgbClr val="4F5558"/>
                </a:solidFill>
                <a:latin typeface="Courier New"/>
                <a:ea typeface="Courier New"/>
                <a:cs typeface="Courier New"/>
                <a:sym typeface="Courier New"/>
              </a:rPr>
              <a:t>$ cd myapp</a:t>
            </a:r>
          </a:p>
          <a:p>
            <a:pPr lvl="0" algn="l" defTabSz="457200">
              <a:lnSpc>
                <a:spcPct val="120000"/>
              </a:lnSpc>
              <a:defRPr sz="1800"/>
            </a:pPr>
            <a:r>
              <a:rPr sz="3200" dirty="0">
                <a:solidFill>
                  <a:srgbClr val="4F5558"/>
                </a:solidFill>
                <a:latin typeface="Courier New"/>
                <a:ea typeface="Courier New"/>
                <a:cs typeface="Courier New"/>
                <a:sym typeface="Courier New"/>
              </a:rPr>
              <a:t>$ sudo mv html /var/www/</a:t>
            </a:r>
          </a:p>
          <a:p>
            <a:pPr lvl="0" algn="l" defTabSz="457200">
              <a:lnSpc>
                <a:spcPct val="120000"/>
              </a:lnSpc>
              <a:defRPr sz="1800"/>
            </a:pPr>
            <a:r>
              <a:rPr sz="3200" dirty="0">
                <a:solidFill>
                  <a:srgbClr val="4F5558"/>
                </a:solidFill>
                <a:latin typeface="Courier New"/>
                <a:ea typeface="Courier New"/>
                <a:cs typeface="Courier New"/>
                <a:sym typeface="Courier New"/>
              </a:rPr>
              <a:t>$ sudo su root</a:t>
            </a:r>
          </a:p>
          <a:p>
            <a:pPr lvl="0" algn="l" defTabSz="457200">
              <a:lnSpc>
                <a:spcPct val="120000"/>
              </a:lnSpc>
              <a:defRPr sz="1800"/>
            </a:pPr>
            <a:r>
              <a:rPr sz="3200" dirty="0">
                <a:solidFill>
                  <a:srgbClr val="4F5558"/>
                </a:solidFill>
                <a:latin typeface="Courier New"/>
                <a:ea typeface="Courier New"/>
                <a:cs typeface="Courier New"/>
                <a:sym typeface="Courier New"/>
              </a:rPr>
              <a:t>$ python myappinstall.py</a:t>
            </a:r>
          </a:p>
          <a:p>
            <a:pPr lvl="0" algn="l" defTabSz="457200">
              <a:lnSpc>
                <a:spcPct val="120000"/>
              </a:lnSpc>
              <a:defRPr sz="1800"/>
            </a:pPr>
            <a:r>
              <a:rPr sz="3200" dirty="0">
                <a:solidFill>
                  <a:srgbClr val="4F5558"/>
                </a:solidFill>
                <a:latin typeface="Courier New"/>
                <a:ea typeface="Courier New"/>
                <a:cs typeface="Courier New"/>
                <a:sym typeface="Courier New"/>
              </a:rPr>
              <a:t>$ apachectl graceful</a:t>
            </a: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119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p:txBody>
          <a:bodyPr/>
          <a:lstStyle/>
          <a:p>
            <a:pPr lvl="0"/>
            <a:r>
              <a:rPr lang="en-US" smtClean="0"/>
              <a:t>Typical Sys Admin Journey</a:t>
            </a:r>
            <a:endParaRPr lang="en-US"/>
          </a:p>
        </p:txBody>
      </p:sp>
      <p:sp>
        <p:nvSpPr>
          <p:cNvPr id="398" name="Shape 398"/>
          <p:cNvSpPr>
            <a:spLocks noGrp="1"/>
          </p:cNvSpPr>
          <p:nvPr>
            <p:ph type="sldNum" sz="quarter" idx="11"/>
          </p:nvPr>
        </p:nvSpPr>
        <p:spPr/>
        <p:txBody>
          <a:bodyPr/>
          <a:lstStyle/>
          <a:p>
            <a:pPr lvl="0"/>
            <a:fld id="{86CB4B4D-7CA3-9044-876B-883B54F8677D}" type="slidenum">
              <a:rPr lang="en-US" smtClean="0"/>
              <a:pPr lvl="0"/>
              <a:t>6</a:t>
            </a:fld>
            <a:endParaRPr lang="en-US"/>
          </a:p>
        </p:txBody>
      </p:sp>
      <p:sp>
        <p:nvSpPr>
          <p:cNvPr id="400" name="Shape 400"/>
          <p:cNvSpPr/>
          <p:nvPr/>
        </p:nvSpPr>
        <p:spPr>
          <a:xfrm>
            <a:off x="11096711" y="5521783"/>
            <a:ext cx="4702901" cy="95273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457200">
              <a:defRPr sz="3000" b="1">
                <a:solidFill>
                  <a:srgbClr val="4F5558"/>
                </a:solidFill>
                <a:latin typeface="+mj-lt"/>
                <a:ea typeface="+mj-ea"/>
                <a:cs typeface="+mj-cs"/>
                <a:sym typeface="Arial"/>
              </a:defRPr>
            </a:lvl1pPr>
          </a:lstStyle>
          <a:p>
            <a:pPr lvl="0">
              <a:defRPr sz="1800" b="0">
                <a:solidFill>
                  <a:srgbClr val="000000"/>
                </a:solidFill>
              </a:defRPr>
            </a:pPr>
            <a:r>
              <a:rPr sz="3000" b="0" dirty="0">
                <a:solidFill>
                  <a:srgbClr val="4F5558"/>
                </a:solidFill>
              </a:rPr>
              <a:t>Manipulate directories &amp; content</a:t>
            </a:r>
          </a:p>
        </p:txBody>
      </p:sp>
      <p:sp>
        <p:nvSpPr>
          <p:cNvPr id="401" name="Shape 401"/>
          <p:cNvSpPr/>
          <p:nvPr/>
        </p:nvSpPr>
        <p:spPr>
          <a:xfrm>
            <a:off x="586582" y="5371085"/>
            <a:ext cx="9707201" cy="1054101"/>
          </a:xfrm>
          <a:prstGeom prst="rect">
            <a:avLst/>
          </a:prstGeom>
          <a:ln w="63500">
            <a:solidFill>
              <a:srgbClr val="F39019"/>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8" name="Shape 376"/>
          <p:cNvSpPr>
            <a:spLocks noGrp="1"/>
          </p:cNvSpPr>
          <p:nvPr>
            <p:ph type="body" sz="quarter" idx="12"/>
          </p:nvPr>
        </p:nvSpPr>
        <p:spPr>
          <a:xfrm>
            <a:off x="677333" y="1170234"/>
            <a:ext cx="14898624" cy="1593508"/>
          </a:xfrm>
        </p:spPr>
        <p:txBody>
          <a:bodyPr/>
          <a:lstStyle/>
          <a:p>
            <a:pPr lvl="0"/>
            <a:r>
              <a:rPr lang="en-US" dirty="0" smtClean="0"/>
              <a:t>From a vanilla image…</a:t>
            </a:r>
            <a:endParaRPr lang="en-US" dirty="0"/>
          </a:p>
        </p:txBody>
      </p:sp>
      <p:sp>
        <p:nvSpPr>
          <p:cNvPr id="19" name="Shape 378"/>
          <p:cNvSpPr/>
          <p:nvPr/>
        </p:nvSpPr>
        <p:spPr>
          <a:xfrm>
            <a:off x="786291" y="1711975"/>
            <a:ext cx="8619146" cy="64838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defTabSz="457200">
              <a:lnSpc>
                <a:spcPct val="120000"/>
              </a:lnSpc>
              <a:defRPr sz="1800"/>
            </a:pPr>
            <a:r>
              <a:rPr sz="3200" dirty="0">
                <a:solidFill>
                  <a:srgbClr val="4F5558"/>
                </a:solidFill>
                <a:latin typeface="Courier New"/>
                <a:ea typeface="Courier New"/>
                <a:cs typeface="Courier New"/>
                <a:sym typeface="Courier New"/>
              </a:rPr>
              <a:t>ssh into machine</a:t>
            </a:r>
          </a:p>
          <a:p>
            <a:pPr lvl="0" algn="l" defTabSz="457200">
              <a:lnSpc>
                <a:spcPct val="120000"/>
              </a:lnSpc>
              <a:defRPr sz="1800"/>
            </a:pPr>
            <a:r>
              <a:rPr sz="3200" dirty="0">
                <a:solidFill>
                  <a:srgbClr val="4F5558"/>
                </a:solidFill>
                <a:latin typeface="Courier New"/>
                <a:ea typeface="Courier New"/>
                <a:cs typeface="Courier New"/>
                <a:sym typeface="Courier New"/>
              </a:rPr>
              <a:t>$ yum install httpd</a:t>
            </a:r>
          </a:p>
          <a:p>
            <a:pPr lvl="0" algn="l" defTabSz="457200">
              <a:lnSpc>
                <a:spcPct val="120000"/>
              </a:lnSpc>
              <a:defRPr sz="1800"/>
            </a:pPr>
            <a:r>
              <a:rPr sz="3200" dirty="0">
                <a:solidFill>
                  <a:srgbClr val="4F5558"/>
                </a:solidFill>
                <a:latin typeface="Courier New"/>
                <a:ea typeface="Courier New"/>
                <a:cs typeface="Courier New"/>
                <a:sym typeface="Courier New"/>
              </a:rPr>
              <a:t>$ yum install wget</a:t>
            </a:r>
          </a:p>
          <a:p>
            <a:pPr lvl="0" algn="l" defTabSz="457200">
              <a:lnSpc>
                <a:spcPct val="120000"/>
              </a:lnSpc>
              <a:defRPr sz="1800"/>
            </a:pPr>
            <a:r>
              <a:rPr sz="3200" dirty="0">
                <a:solidFill>
                  <a:srgbClr val="4F5558"/>
                </a:solidFill>
                <a:latin typeface="Courier New"/>
                <a:ea typeface="Courier New"/>
                <a:cs typeface="Courier New"/>
                <a:sym typeface="Courier New"/>
              </a:rPr>
              <a:t>$ yum install unzip</a:t>
            </a:r>
          </a:p>
          <a:p>
            <a:pPr lvl="0" algn="l" defTabSz="457200">
              <a:lnSpc>
                <a:spcPct val="120000"/>
              </a:lnSpc>
              <a:defRPr sz="1800"/>
            </a:pPr>
            <a:r>
              <a:rPr sz="3200" dirty="0">
                <a:solidFill>
                  <a:srgbClr val="4F5558"/>
                </a:solidFill>
                <a:latin typeface="Courier New"/>
                <a:ea typeface="Courier New"/>
                <a:cs typeface="Courier New"/>
                <a:sym typeface="Courier New"/>
              </a:rPr>
              <a:t>$ wget https://somewhere/master.zip</a:t>
            </a:r>
          </a:p>
          <a:p>
            <a:pPr lvl="0" algn="l" defTabSz="457200">
              <a:lnSpc>
                <a:spcPct val="120000"/>
              </a:lnSpc>
              <a:defRPr sz="1800"/>
            </a:pPr>
            <a:r>
              <a:rPr sz="3200" dirty="0">
                <a:solidFill>
                  <a:srgbClr val="4F5558"/>
                </a:solidFill>
                <a:latin typeface="Courier New"/>
                <a:ea typeface="Courier New"/>
                <a:cs typeface="Courier New"/>
                <a:sym typeface="Courier New"/>
              </a:rPr>
              <a:t>$ unzip master.zip</a:t>
            </a:r>
          </a:p>
          <a:p>
            <a:pPr lvl="0" algn="l" defTabSz="457200">
              <a:lnSpc>
                <a:spcPct val="120000"/>
              </a:lnSpc>
              <a:defRPr sz="1800"/>
            </a:pPr>
            <a:r>
              <a:rPr sz="3200" dirty="0">
                <a:solidFill>
                  <a:srgbClr val="4F5558"/>
                </a:solidFill>
                <a:latin typeface="Courier New"/>
                <a:ea typeface="Courier New"/>
                <a:cs typeface="Courier New"/>
                <a:sym typeface="Courier New"/>
              </a:rPr>
              <a:t>$ cd myapp</a:t>
            </a:r>
          </a:p>
          <a:p>
            <a:pPr lvl="0" algn="l" defTabSz="457200">
              <a:lnSpc>
                <a:spcPct val="120000"/>
              </a:lnSpc>
              <a:defRPr sz="1800"/>
            </a:pPr>
            <a:r>
              <a:rPr sz="3200" dirty="0">
                <a:solidFill>
                  <a:srgbClr val="4F5558"/>
                </a:solidFill>
                <a:latin typeface="Courier New"/>
                <a:ea typeface="Courier New"/>
                <a:cs typeface="Courier New"/>
                <a:sym typeface="Courier New"/>
              </a:rPr>
              <a:t>$ sudo mv html /var/www/</a:t>
            </a:r>
          </a:p>
          <a:p>
            <a:pPr lvl="0" algn="l" defTabSz="457200">
              <a:lnSpc>
                <a:spcPct val="120000"/>
              </a:lnSpc>
              <a:defRPr sz="1800"/>
            </a:pPr>
            <a:r>
              <a:rPr sz="3200" dirty="0">
                <a:solidFill>
                  <a:srgbClr val="4F5558"/>
                </a:solidFill>
                <a:latin typeface="Courier New"/>
                <a:ea typeface="Courier New"/>
                <a:cs typeface="Courier New"/>
                <a:sym typeface="Courier New"/>
              </a:rPr>
              <a:t>$ sudo su root</a:t>
            </a:r>
          </a:p>
          <a:p>
            <a:pPr lvl="0" algn="l" defTabSz="457200">
              <a:lnSpc>
                <a:spcPct val="120000"/>
              </a:lnSpc>
              <a:defRPr sz="1800"/>
            </a:pPr>
            <a:r>
              <a:rPr sz="3200" dirty="0">
                <a:solidFill>
                  <a:srgbClr val="4F5558"/>
                </a:solidFill>
                <a:latin typeface="Courier New"/>
                <a:ea typeface="Courier New"/>
                <a:cs typeface="Courier New"/>
                <a:sym typeface="Courier New"/>
              </a:rPr>
              <a:t>$ python myappinstall.py</a:t>
            </a:r>
          </a:p>
          <a:p>
            <a:pPr lvl="0" algn="l" defTabSz="457200">
              <a:lnSpc>
                <a:spcPct val="120000"/>
              </a:lnSpc>
              <a:defRPr sz="1800"/>
            </a:pPr>
            <a:r>
              <a:rPr sz="3200" dirty="0">
                <a:solidFill>
                  <a:srgbClr val="4F5558"/>
                </a:solidFill>
                <a:latin typeface="Courier New"/>
                <a:ea typeface="Courier New"/>
                <a:cs typeface="Courier New"/>
                <a:sym typeface="Courier New"/>
              </a:rPr>
              <a:t>$ apachectl graceful</a:t>
            </a: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111756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p:cNvSpPr>
          <p:nvPr>
            <p:ph type="title"/>
          </p:nvPr>
        </p:nvSpPr>
        <p:spPr/>
        <p:txBody>
          <a:bodyPr/>
          <a:lstStyle/>
          <a:p>
            <a:pPr lvl="0"/>
            <a:r>
              <a:rPr lang="en-US" smtClean="0"/>
              <a:t>Typical Sys Admin Journey</a:t>
            </a:r>
            <a:endParaRPr lang="en-US"/>
          </a:p>
        </p:txBody>
      </p:sp>
      <p:sp>
        <p:nvSpPr>
          <p:cNvPr id="405" name="Shape 405"/>
          <p:cNvSpPr>
            <a:spLocks noGrp="1"/>
          </p:cNvSpPr>
          <p:nvPr>
            <p:ph type="sldNum" sz="quarter" idx="11"/>
          </p:nvPr>
        </p:nvSpPr>
        <p:spPr/>
        <p:txBody>
          <a:bodyPr/>
          <a:lstStyle/>
          <a:p>
            <a:pPr lvl="0"/>
            <a:fld id="{86CB4B4D-7CA3-9044-876B-883B54F8677D}" type="slidenum">
              <a:rPr lang="en-US" smtClean="0"/>
              <a:pPr lvl="0"/>
              <a:t>7</a:t>
            </a:fld>
            <a:endParaRPr lang="en-US"/>
          </a:p>
        </p:txBody>
      </p:sp>
      <p:sp>
        <p:nvSpPr>
          <p:cNvPr id="407" name="Shape 407"/>
          <p:cNvSpPr/>
          <p:nvPr/>
        </p:nvSpPr>
        <p:spPr>
          <a:xfrm>
            <a:off x="11096711" y="7679823"/>
            <a:ext cx="3759585" cy="46166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457200">
              <a:defRPr sz="3000" b="1">
                <a:solidFill>
                  <a:srgbClr val="4F5558"/>
                </a:solidFill>
                <a:latin typeface="+mj-lt"/>
                <a:ea typeface="+mj-ea"/>
                <a:cs typeface="+mj-cs"/>
                <a:sym typeface="Arial"/>
              </a:defRPr>
            </a:lvl1pPr>
          </a:lstStyle>
          <a:p>
            <a:pPr lvl="0">
              <a:defRPr sz="1800" b="0">
                <a:solidFill>
                  <a:srgbClr val="000000"/>
                </a:solidFill>
              </a:defRPr>
            </a:pPr>
            <a:r>
              <a:rPr sz="3000" b="0" dirty="0">
                <a:solidFill>
                  <a:srgbClr val="4F5558"/>
                </a:solidFill>
              </a:rPr>
              <a:t>Re/start services</a:t>
            </a:r>
          </a:p>
        </p:txBody>
      </p:sp>
      <p:sp>
        <p:nvSpPr>
          <p:cNvPr id="408" name="Shape 408"/>
          <p:cNvSpPr/>
          <p:nvPr/>
        </p:nvSpPr>
        <p:spPr>
          <a:xfrm>
            <a:off x="586582" y="7628661"/>
            <a:ext cx="9707201" cy="563989"/>
          </a:xfrm>
          <a:prstGeom prst="rect">
            <a:avLst/>
          </a:prstGeom>
          <a:ln w="63500">
            <a:solidFill>
              <a:srgbClr val="F39019"/>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8" name="Shape 376"/>
          <p:cNvSpPr>
            <a:spLocks noGrp="1"/>
          </p:cNvSpPr>
          <p:nvPr>
            <p:ph type="body" sz="quarter" idx="12"/>
          </p:nvPr>
        </p:nvSpPr>
        <p:spPr>
          <a:xfrm>
            <a:off x="677333" y="1170234"/>
            <a:ext cx="14898624" cy="1593508"/>
          </a:xfrm>
        </p:spPr>
        <p:txBody>
          <a:bodyPr/>
          <a:lstStyle/>
          <a:p>
            <a:pPr lvl="0"/>
            <a:r>
              <a:rPr lang="en-US" dirty="0" smtClean="0"/>
              <a:t>From a vanilla image…</a:t>
            </a:r>
            <a:endParaRPr lang="en-US" dirty="0"/>
          </a:p>
        </p:txBody>
      </p:sp>
      <p:sp>
        <p:nvSpPr>
          <p:cNvPr id="19" name="Shape 378"/>
          <p:cNvSpPr/>
          <p:nvPr/>
        </p:nvSpPr>
        <p:spPr>
          <a:xfrm>
            <a:off x="786291" y="1711975"/>
            <a:ext cx="8619146" cy="64838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defTabSz="457200">
              <a:lnSpc>
                <a:spcPct val="120000"/>
              </a:lnSpc>
              <a:defRPr sz="1800"/>
            </a:pPr>
            <a:r>
              <a:rPr sz="3200" dirty="0">
                <a:solidFill>
                  <a:srgbClr val="4F5558"/>
                </a:solidFill>
                <a:latin typeface="Courier New"/>
                <a:ea typeface="Courier New"/>
                <a:cs typeface="Courier New"/>
                <a:sym typeface="Courier New"/>
              </a:rPr>
              <a:t>ssh into machine</a:t>
            </a:r>
          </a:p>
          <a:p>
            <a:pPr lvl="0" algn="l" defTabSz="457200">
              <a:lnSpc>
                <a:spcPct val="120000"/>
              </a:lnSpc>
              <a:defRPr sz="1800"/>
            </a:pPr>
            <a:r>
              <a:rPr sz="3200" dirty="0">
                <a:solidFill>
                  <a:srgbClr val="4F5558"/>
                </a:solidFill>
                <a:latin typeface="Courier New"/>
                <a:ea typeface="Courier New"/>
                <a:cs typeface="Courier New"/>
                <a:sym typeface="Courier New"/>
              </a:rPr>
              <a:t>$ yum install httpd</a:t>
            </a:r>
          </a:p>
          <a:p>
            <a:pPr lvl="0" algn="l" defTabSz="457200">
              <a:lnSpc>
                <a:spcPct val="120000"/>
              </a:lnSpc>
              <a:defRPr sz="1800"/>
            </a:pPr>
            <a:r>
              <a:rPr sz="3200" dirty="0">
                <a:solidFill>
                  <a:srgbClr val="4F5558"/>
                </a:solidFill>
                <a:latin typeface="Courier New"/>
                <a:ea typeface="Courier New"/>
                <a:cs typeface="Courier New"/>
                <a:sym typeface="Courier New"/>
              </a:rPr>
              <a:t>$ yum install wget</a:t>
            </a:r>
          </a:p>
          <a:p>
            <a:pPr lvl="0" algn="l" defTabSz="457200">
              <a:lnSpc>
                <a:spcPct val="120000"/>
              </a:lnSpc>
              <a:defRPr sz="1800"/>
            </a:pPr>
            <a:r>
              <a:rPr sz="3200" dirty="0">
                <a:solidFill>
                  <a:srgbClr val="4F5558"/>
                </a:solidFill>
                <a:latin typeface="Courier New"/>
                <a:ea typeface="Courier New"/>
                <a:cs typeface="Courier New"/>
                <a:sym typeface="Courier New"/>
              </a:rPr>
              <a:t>$ yum install unzip</a:t>
            </a:r>
          </a:p>
          <a:p>
            <a:pPr lvl="0" algn="l" defTabSz="457200">
              <a:lnSpc>
                <a:spcPct val="120000"/>
              </a:lnSpc>
              <a:defRPr sz="1800"/>
            </a:pPr>
            <a:r>
              <a:rPr sz="3200" dirty="0">
                <a:solidFill>
                  <a:srgbClr val="4F5558"/>
                </a:solidFill>
                <a:latin typeface="Courier New"/>
                <a:ea typeface="Courier New"/>
                <a:cs typeface="Courier New"/>
                <a:sym typeface="Courier New"/>
              </a:rPr>
              <a:t>$ wget https://somewhere/master.zip</a:t>
            </a:r>
          </a:p>
          <a:p>
            <a:pPr lvl="0" algn="l" defTabSz="457200">
              <a:lnSpc>
                <a:spcPct val="120000"/>
              </a:lnSpc>
              <a:defRPr sz="1800"/>
            </a:pPr>
            <a:r>
              <a:rPr sz="3200" dirty="0">
                <a:solidFill>
                  <a:srgbClr val="4F5558"/>
                </a:solidFill>
                <a:latin typeface="Courier New"/>
                <a:ea typeface="Courier New"/>
                <a:cs typeface="Courier New"/>
                <a:sym typeface="Courier New"/>
              </a:rPr>
              <a:t>$ unzip master.zip</a:t>
            </a:r>
          </a:p>
          <a:p>
            <a:pPr lvl="0" algn="l" defTabSz="457200">
              <a:lnSpc>
                <a:spcPct val="120000"/>
              </a:lnSpc>
              <a:defRPr sz="1800"/>
            </a:pPr>
            <a:r>
              <a:rPr sz="3200" dirty="0">
                <a:solidFill>
                  <a:srgbClr val="4F5558"/>
                </a:solidFill>
                <a:latin typeface="Courier New"/>
                <a:ea typeface="Courier New"/>
                <a:cs typeface="Courier New"/>
                <a:sym typeface="Courier New"/>
              </a:rPr>
              <a:t>$ cd myapp</a:t>
            </a:r>
          </a:p>
          <a:p>
            <a:pPr lvl="0" algn="l" defTabSz="457200">
              <a:lnSpc>
                <a:spcPct val="120000"/>
              </a:lnSpc>
              <a:defRPr sz="1800"/>
            </a:pPr>
            <a:r>
              <a:rPr sz="3200" dirty="0">
                <a:solidFill>
                  <a:srgbClr val="4F5558"/>
                </a:solidFill>
                <a:latin typeface="Courier New"/>
                <a:ea typeface="Courier New"/>
                <a:cs typeface="Courier New"/>
                <a:sym typeface="Courier New"/>
              </a:rPr>
              <a:t>$ sudo mv html /var/www/</a:t>
            </a:r>
          </a:p>
          <a:p>
            <a:pPr lvl="0" algn="l" defTabSz="457200">
              <a:lnSpc>
                <a:spcPct val="120000"/>
              </a:lnSpc>
              <a:defRPr sz="1800"/>
            </a:pPr>
            <a:r>
              <a:rPr sz="3200" dirty="0">
                <a:solidFill>
                  <a:srgbClr val="4F5558"/>
                </a:solidFill>
                <a:latin typeface="Courier New"/>
                <a:ea typeface="Courier New"/>
                <a:cs typeface="Courier New"/>
                <a:sym typeface="Courier New"/>
              </a:rPr>
              <a:t>$ sudo su root</a:t>
            </a:r>
          </a:p>
          <a:p>
            <a:pPr lvl="0" algn="l" defTabSz="457200">
              <a:lnSpc>
                <a:spcPct val="120000"/>
              </a:lnSpc>
              <a:defRPr sz="1800"/>
            </a:pPr>
            <a:r>
              <a:rPr sz="3200" dirty="0">
                <a:solidFill>
                  <a:srgbClr val="4F5558"/>
                </a:solidFill>
                <a:latin typeface="Courier New"/>
                <a:ea typeface="Courier New"/>
                <a:cs typeface="Courier New"/>
                <a:sym typeface="Courier New"/>
              </a:rPr>
              <a:t>$ python myappinstall.py</a:t>
            </a:r>
          </a:p>
          <a:p>
            <a:pPr lvl="0" algn="l" defTabSz="457200">
              <a:lnSpc>
                <a:spcPct val="120000"/>
              </a:lnSpc>
              <a:defRPr sz="1800"/>
            </a:pPr>
            <a:r>
              <a:rPr sz="3200" dirty="0">
                <a:solidFill>
                  <a:srgbClr val="4F5558"/>
                </a:solidFill>
                <a:latin typeface="Courier New"/>
                <a:ea typeface="Courier New"/>
                <a:cs typeface="Courier New"/>
                <a:sym typeface="Courier New"/>
              </a:rPr>
              <a:t>$ apachectl graceful</a:t>
            </a: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3239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p:txBody>
          <a:bodyPr/>
          <a:lstStyle/>
          <a:p>
            <a:pPr lvl="0"/>
            <a:r>
              <a:rPr lang="en-US" smtClean="0"/>
              <a:t>Typical Sys Admin Journey</a:t>
            </a:r>
            <a:endParaRPr lang="en-US"/>
          </a:p>
        </p:txBody>
      </p:sp>
      <p:sp>
        <p:nvSpPr>
          <p:cNvPr id="412" name="Shape 412"/>
          <p:cNvSpPr>
            <a:spLocks noGrp="1"/>
          </p:cNvSpPr>
          <p:nvPr>
            <p:ph type="sldNum" sz="quarter" idx="11"/>
          </p:nvPr>
        </p:nvSpPr>
        <p:spPr/>
        <p:txBody>
          <a:bodyPr/>
          <a:lstStyle/>
          <a:p>
            <a:pPr lvl="0"/>
            <a:fld id="{86CB4B4D-7CA3-9044-876B-883B54F8677D}" type="slidenum">
              <a:rPr lang="en-US" smtClean="0"/>
              <a:pPr lvl="0"/>
              <a:t>8</a:t>
            </a:fld>
            <a:endParaRPr lang="en-US"/>
          </a:p>
        </p:txBody>
      </p:sp>
      <p:sp>
        <p:nvSpPr>
          <p:cNvPr id="414" name="Shape 414"/>
          <p:cNvSpPr/>
          <p:nvPr/>
        </p:nvSpPr>
        <p:spPr>
          <a:xfrm>
            <a:off x="9949918" y="3020017"/>
            <a:ext cx="5734997" cy="355481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marL="457200" lvl="0" indent="35195" algn="l" defTabSz="457200">
              <a:defRPr sz="1800"/>
            </a:pPr>
            <a:r>
              <a:rPr sz="3300" dirty="0">
                <a:solidFill>
                  <a:srgbClr val="4F5558"/>
                </a:solidFill>
                <a:latin typeface="+mj-lt"/>
                <a:ea typeface="+mj-ea"/>
                <a:cs typeface="+mj-cs"/>
                <a:sym typeface="Arial"/>
              </a:rPr>
              <a:t>All commands are manual</a:t>
            </a:r>
          </a:p>
          <a:p>
            <a:pPr marL="457200" lvl="0" indent="35195" algn="l" defTabSz="457200">
              <a:defRPr sz="1800"/>
            </a:pPr>
            <a:endParaRPr sz="3300" dirty="0">
              <a:solidFill>
                <a:srgbClr val="4F5558"/>
              </a:solidFill>
              <a:latin typeface="+mj-lt"/>
              <a:ea typeface="+mj-ea"/>
              <a:cs typeface="+mj-cs"/>
              <a:sym typeface="Arial"/>
            </a:endParaRPr>
          </a:p>
          <a:p>
            <a:pPr marL="457200" lvl="0" indent="35195" algn="l" defTabSz="457200">
              <a:defRPr sz="1800"/>
            </a:pPr>
            <a:r>
              <a:rPr lang="en-US" sz="3300" dirty="0" smtClean="0">
                <a:solidFill>
                  <a:srgbClr val="4F5558"/>
                </a:solidFill>
                <a:latin typeface="+mj-lt"/>
                <a:ea typeface="+mj-ea"/>
                <a:cs typeface="+mj-cs"/>
                <a:sym typeface="Arial"/>
              </a:rPr>
              <a:t>All h</a:t>
            </a:r>
            <a:r>
              <a:rPr sz="3300" dirty="0" smtClean="0">
                <a:solidFill>
                  <a:srgbClr val="4F5558"/>
                </a:solidFill>
                <a:latin typeface="+mj-lt"/>
                <a:ea typeface="+mj-ea"/>
                <a:cs typeface="+mj-cs"/>
                <a:sym typeface="Arial"/>
              </a:rPr>
              <a:t>ave </a:t>
            </a:r>
            <a:r>
              <a:rPr sz="3300" dirty="0">
                <a:solidFill>
                  <a:srgbClr val="4F5558"/>
                </a:solidFill>
                <a:latin typeface="+mj-lt"/>
                <a:ea typeface="+mj-ea"/>
                <a:cs typeface="+mj-cs"/>
                <a:sym typeface="Arial"/>
              </a:rPr>
              <a:t>different syntaxes</a:t>
            </a:r>
          </a:p>
          <a:p>
            <a:pPr marL="457200" lvl="0" indent="35195" algn="l" defTabSz="457200">
              <a:defRPr sz="1800"/>
            </a:pPr>
            <a:endParaRPr sz="3300" dirty="0">
              <a:solidFill>
                <a:srgbClr val="4F5558"/>
              </a:solidFill>
              <a:latin typeface="+mj-lt"/>
              <a:ea typeface="+mj-ea"/>
              <a:cs typeface="+mj-cs"/>
              <a:sym typeface="Arial"/>
            </a:endParaRPr>
          </a:p>
          <a:p>
            <a:pPr marL="457200" lvl="0" indent="35195" algn="l" defTabSz="457200">
              <a:defRPr sz="1800"/>
            </a:pPr>
            <a:r>
              <a:rPr sz="3300" dirty="0">
                <a:solidFill>
                  <a:srgbClr val="4F5558"/>
                </a:solidFill>
                <a:latin typeface="+mj-lt"/>
                <a:ea typeface="+mj-ea"/>
                <a:cs typeface="+mj-cs"/>
                <a:sym typeface="Arial"/>
              </a:rPr>
              <a:t>They're platform specific (RHEL, Debian, Windows, …)</a:t>
            </a:r>
          </a:p>
        </p:txBody>
      </p:sp>
      <p:pic>
        <p:nvPicPr>
          <p:cNvPr id="415" name="pasted-image.pdf"/>
          <p:cNvPicPr/>
          <p:nvPr/>
        </p:nvPicPr>
        <p:blipFill>
          <a:blip r:embed="rId2">
            <a:extLst/>
          </a:blip>
          <a:stretch>
            <a:fillRect/>
          </a:stretch>
        </p:blipFill>
        <p:spPr>
          <a:xfrm>
            <a:off x="9024855" y="2151115"/>
            <a:ext cx="1062162" cy="6014347"/>
          </a:xfrm>
          <a:prstGeom prst="rect">
            <a:avLst/>
          </a:prstGeom>
          <a:ln w="12700">
            <a:miter lim="400000"/>
          </a:ln>
        </p:spPr>
      </p:pic>
      <p:sp>
        <p:nvSpPr>
          <p:cNvPr id="15" name="Shape 376"/>
          <p:cNvSpPr>
            <a:spLocks noGrp="1"/>
          </p:cNvSpPr>
          <p:nvPr>
            <p:ph type="body" sz="quarter" idx="12"/>
          </p:nvPr>
        </p:nvSpPr>
        <p:spPr>
          <a:xfrm>
            <a:off x="677333" y="1170234"/>
            <a:ext cx="14898624" cy="1593508"/>
          </a:xfrm>
        </p:spPr>
        <p:txBody>
          <a:bodyPr/>
          <a:lstStyle/>
          <a:p>
            <a:pPr lvl="0"/>
            <a:r>
              <a:rPr lang="en-US" dirty="0" smtClean="0"/>
              <a:t>From a vanilla image…</a:t>
            </a:r>
            <a:endParaRPr lang="en-US" dirty="0"/>
          </a:p>
        </p:txBody>
      </p:sp>
      <p:sp>
        <p:nvSpPr>
          <p:cNvPr id="16" name="Shape 378"/>
          <p:cNvSpPr/>
          <p:nvPr/>
        </p:nvSpPr>
        <p:spPr>
          <a:xfrm>
            <a:off x="786291" y="1711975"/>
            <a:ext cx="8619146" cy="64838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defTabSz="457200">
              <a:lnSpc>
                <a:spcPct val="120000"/>
              </a:lnSpc>
              <a:defRPr sz="1800"/>
            </a:pPr>
            <a:r>
              <a:rPr sz="3200" dirty="0">
                <a:solidFill>
                  <a:srgbClr val="4F5558"/>
                </a:solidFill>
                <a:latin typeface="Courier New"/>
                <a:ea typeface="Courier New"/>
                <a:cs typeface="Courier New"/>
                <a:sym typeface="Courier New"/>
              </a:rPr>
              <a:t>ssh into machine</a:t>
            </a:r>
          </a:p>
          <a:p>
            <a:pPr lvl="0" algn="l" defTabSz="457200">
              <a:lnSpc>
                <a:spcPct val="120000"/>
              </a:lnSpc>
              <a:defRPr sz="1800"/>
            </a:pPr>
            <a:r>
              <a:rPr sz="3200" dirty="0">
                <a:solidFill>
                  <a:srgbClr val="4F5558"/>
                </a:solidFill>
                <a:latin typeface="Courier New"/>
                <a:ea typeface="Courier New"/>
                <a:cs typeface="Courier New"/>
                <a:sym typeface="Courier New"/>
              </a:rPr>
              <a:t>$ yum install httpd</a:t>
            </a:r>
          </a:p>
          <a:p>
            <a:pPr lvl="0" algn="l" defTabSz="457200">
              <a:lnSpc>
                <a:spcPct val="120000"/>
              </a:lnSpc>
              <a:defRPr sz="1800"/>
            </a:pPr>
            <a:r>
              <a:rPr sz="3200" dirty="0">
                <a:solidFill>
                  <a:srgbClr val="4F5558"/>
                </a:solidFill>
                <a:latin typeface="Courier New"/>
                <a:ea typeface="Courier New"/>
                <a:cs typeface="Courier New"/>
                <a:sym typeface="Courier New"/>
              </a:rPr>
              <a:t>$ yum install wget</a:t>
            </a:r>
          </a:p>
          <a:p>
            <a:pPr lvl="0" algn="l" defTabSz="457200">
              <a:lnSpc>
                <a:spcPct val="120000"/>
              </a:lnSpc>
              <a:defRPr sz="1800"/>
            </a:pPr>
            <a:r>
              <a:rPr sz="3200" dirty="0">
                <a:solidFill>
                  <a:srgbClr val="4F5558"/>
                </a:solidFill>
                <a:latin typeface="Courier New"/>
                <a:ea typeface="Courier New"/>
                <a:cs typeface="Courier New"/>
                <a:sym typeface="Courier New"/>
              </a:rPr>
              <a:t>$ yum install unzip</a:t>
            </a:r>
          </a:p>
          <a:p>
            <a:pPr lvl="0" algn="l" defTabSz="457200">
              <a:lnSpc>
                <a:spcPct val="120000"/>
              </a:lnSpc>
              <a:defRPr sz="1800"/>
            </a:pPr>
            <a:r>
              <a:rPr sz="3200" dirty="0">
                <a:solidFill>
                  <a:srgbClr val="4F5558"/>
                </a:solidFill>
                <a:latin typeface="Courier New"/>
                <a:ea typeface="Courier New"/>
                <a:cs typeface="Courier New"/>
                <a:sym typeface="Courier New"/>
              </a:rPr>
              <a:t>$ wget https://somewhere/master.zip</a:t>
            </a:r>
          </a:p>
          <a:p>
            <a:pPr lvl="0" algn="l" defTabSz="457200">
              <a:lnSpc>
                <a:spcPct val="120000"/>
              </a:lnSpc>
              <a:defRPr sz="1800"/>
            </a:pPr>
            <a:r>
              <a:rPr sz="3200" dirty="0">
                <a:solidFill>
                  <a:srgbClr val="4F5558"/>
                </a:solidFill>
                <a:latin typeface="Courier New"/>
                <a:ea typeface="Courier New"/>
                <a:cs typeface="Courier New"/>
                <a:sym typeface="Courier New"/>
              </a:rPr>
              <a:t>$ unzip master.zip</a:t>
            </a:r>
          </a:p>
          <a:p>
            <a:pPr lvl="0" algn="l" defTabSz="457200">
              <a:lnSpc>
                <a:spcPct val="120000"/>
              </a:lnSpc>
              <a:defRPr sz="1800"/>
            </a:pPr>
            <a:r>
              <a:rPr sz="3200" dirty="0">
                <a:solidFill>
                  <a:srgbClr val="4F5558"/>
                </a:solidFill>
                <a:latin typeface="Courier New"/>
                <a:ea typeface="Courier New"/>
                <a:cs typeface="Courier New"/>
                <a:sym typeface="Courier New"/>
              </a:rPr>
              <a:t>$ cd myapp</a:t>
            </a:r>
          </a:p>
          <a:p>
            <a:pPr lvl="0" algn="l" defTabSz="457200">
              <a:lnSpc>
                <a:spcPct val="120000"/>
              </a:lnSpc>
              <a:defRPr sz="1800"/>
            </a:pPr>
            <a:r>
              <a:rPr sz="3200" dirty="0">
                <a:solidFill>
                  <a:srgbClr val="4F5558"/>
                </a:solidFill>
                <a:latin typeface="Courier New"/>
                <a:ea typeface="Courier New"/>
                <a:cs typeface="Courier New"/>
                <a:sym typeface="Courier New"/>
              </a:rPr>
              <a:t>$ sudo mv html /var/www/</a:t>
            </a:r>
          </a:p>
          <a:p>
            <a:pPr lvl="0" algn="l" defTabSz="457200">
              <a:lnSpc>
                <a:spcPct val="120000"/>
              </a:lnSpc>
              <a:defRPr sz="1800"/>
            </a:pPr>
            <a:r>
              <a:rPr sz="3200" dirty="0">
                <a:solidFill>
                  <a:srgbClr val="4F5558"/>
                </a:solidFill>
                <a:latin typeface="Courier New"/>
                <a:ea typeface="Courier New"/>
                <a:cs typeface="Courier New"/>
                <a:sym typeface="Courier New"/>
              </a:rPr>
              <a:t>$ sudo su root</a:t>
            </a:r>
          </a:p>
          <a:p>
            <a:pPr lvl="0" algn="l" defTabSz="457200">
              <a:lnSpc>
                <a:spcPct val="120000"/>
              </a:lnSpc>
              <a:defRPr sz="1800"/>
            </a:pPr>
            <a:r>
              <a:rPr sz="3200" dirty="0">
                <a:solidFill>
                  <a:srgbClr val="4F5558"/>
                </a:solidFill>
                <a:latin typeface="Courier New"/>
                <a:ea typeface="Courier New"/>
                <a:cs typeface="Courier New"/>
                <a:sym typeface="Courier New"/>
              </a:rPr>
              <a:t>$ python myappinstall.py</a:t>
            </a:r>
          </a:p>
          <a:p>
            <a:pPr lvl="0" algn="l" defTabSz="457200">
              <a:lnSpc>
                <a:spcPct val="120000"/>
              </a:lnSpc>
              <a:defRPr sz="1800"/>
            </a:pPr>
            <a:r>
              <a:rPr sz="3200" dirty="0">
                <a:solidFill>
                  <a:srgbClr val="4F5558"/>
                </a:solidFill>
                <a:latin typeface="Courier New"/>
                <a:ea typeface="Courier New"/>
                <a:cs typeface="Courier New"/>
                <a:sym typeface="Courier New"/>
              </a:rPr>
              <a:t>$ apachectl graceful</a:t>
            </a:r>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18682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p:txBody>
          <a:bodyPr/>
          <a:lstStyle/>
          <a:p>
            <a:pPr lvl="0"/>
            <a:r>
              <a:rPr lang="en-US" smtClean="0"/>
              <a:t>Typical Sys Admin Journey</a:t>
            </a:r>
            <a:endParaRPr lang="en-US"/>
          </a:p>
        </p:txBody>
      </p:sp>
      <p:sp>
        <p:nvSpPr>
          <p:cNvPr id="435" name="Shape 435"/>
          <p:cNvSpPr>
            <a:spLocks noGrp="1"/>
          </p:cNvSpPr>
          <p:nvPr>
            <p:ph type="sldNum" sz="quarter" idx="11"/>
          </p:nvPr>
        </p:nvSpPr>
        <p:spPr/>
        <p:txBody>
          <a:bodyPr/>
          <a:lstStyle/>
          <a:p>
            <a:pPr lvl="0"/>
            <a:fld id="{86CB4B4D-7CA3-9044-876B-883B54F8677D}" type="slidenum">
              <a:rPr lang="is-IS" smtClean="0"/>
              <a:pPr lvl="0"/>
              <a:t>9</a:t>
            </a:fld>
            <a:endParaRPr lang="is-IS"/>
          </a:p>
        </p:txBody>
      </p:sp>
      <p:sp>
        <p:nvSpPr>
          <p:cNvPr id="434" name="Shape 434"/>
          <p:cNvSpPr>
            <a:spLocks noGrp="1"/>
          </p:cNvSpPr>
          <p:nvPr>
            <p:ph type="body" sz="quarter" idx="12"/>
          </p:nvPr>
        </p:nvSpPr>
        <p:spPr/>
        <p:txBody>
          <a:bodyPr/>
          <a:lstStyle/>
          <a:p>
            <a:r>
              <a:rPr lang="en-US" dirty="0"/>
              <a:t>Write some scripts (</a:t>
            </a:r>
            <a:r>
              <a:rPr lang="en-US" dirty="0" err="1">
                <a:sym typeface="Courier New"/>
              </a:rPr>
              <a:t>setup.sh</a:t>
            </a:r>
            <a:r>
              <a:rPr lang="en-US" dirty="0"/>
              <a:t>, </a:t>
            </a:r>
            <a:r>
              <a:rPr lang="en-US" dirty="0" err="1">
                <a:sym typeface="Courier New"/>
              </a:rPr>
              <a:t>fixit.sh</a:t>
            </a:r>
            <a:r>
              <a:rPr lang="en-US" dirty="0"/>
              <a:t>, etc</a:t>
            </a:r>
            <a:r>
              <a:rPr lang="en-US" dirty="0" smtClean="0"/>
              <a:t>.)</a:t>
            </a:r>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62060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12607</TotalTime>
  <Words>1593</Words>
  <Application>Microsoft Macintosh PowerPoint</Application>
  <PresentationFormat>Custom</PresentationFormat>
  <Paragraphs>280</Paragraphs>
  <Slides>28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Courier New</vt:lpstr>
      <vt:lpstr>Gill Sans</vt:lpstr>
      <vt:lpstr>Helvetica</vt:lpstr>
      <vt:lpstr>Inconsolata</vt:lpstr>
      <vt:lpstr>Arial</vt:lpstr>
      <vt:lpstr>ChefDk3.2Template</vt:lpstr>
      <vt:lpstr>Overview of Chef</vt:lpstr>
      <vt:lpstr>Lesson Objectives</vt:lpstr>
      <vt:lpstr>Typical Sys Admin Journey</vt:lpstr>
      <vt:lpstr>Typical Sys Admin Journey</vt:lpstr>
      <vt:lpstr>Typical Sys Admin Journey</vt:lpstr>
      <vt:lpstr>Typical Sys Admin Journey</vt:lpstr>
      <vt:lpstr>Typical Sys Admin Journey</vt:lpstr>
      <vt:lpstr>Typical Sys Admin Journey</vt:lpstr>
      <vt:lpstr>Typical Sys Admin Journey</vt:lpstr>
      <vt:lpstr>Typical Sys Admin Journey</vt:lpstr>
      <vt:lpstr>Typical Sys Admin Journey</vt:lpstr>
      <vt:lpstr>Typical Sys Admin Journey</vt:lpstr>
      <vt:lpstr>Typical Sys Admin Journey</vt:lpstr>
      <vt:lpstr>Typical Sys Admin Journey</vt:lpstr>
      <vt:lpstr>Systems grow organically</vt:lpstr>
      <vt:lpstr>Systems grow organically</vt:lpstr>
      <vt:lpstr>Systems grow organically</vt:lpstr>
      <vt:lpstr>Systems grow organically</vt:lpstr>
      <vt:lpstr>Systems grow organically</vt:lpstr>
      <vt:lpstr>Systems grow organically</vt:lpstr>
      <vt:lpstr>Systems grow organically</vt:lpstr>
      <vt:lpstr>Systems grow organically</vt:lpstr>
      <vt:lpstr>Chef Solves This Problem</vt:lpstr>
      <vt:lpstr>The Infrastructure Code</vt:lpstr>
      <vt:lpstr>Treat Infrastructure like any code base</vt:lpstr>
      <vt:lpstr>Items of Manipulation (Resources)</vt:lpstr>
      <vt:lpstr>Items of Manipulation (Resources)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1608</cp:revision>
  <cp:lastPrinted>2015-02-07T23:49:10Z</cp:lastPrinted>
  <dcterms:created xsi:type="dcterms:W3CDTF">2012-09-13T17:36:07Z</dcterms:created>
  <dcterms:modified xsi:type="dcterms:W3CDTF">2016-04-08T16:19:11Z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